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5761" y="0"/>
            <a:ext cx="10583461" cy="551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1481" y="1987138"/>
            <a:ext cx="14265036" cy="460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1005" y="4798064"/>
            <a:ext cx="14905989" cy="3262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://www.nassiben.com/lamphone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d.butynets@ucu.edu.ua" TargetMode="External"/><Relationship Id="rId3" Type="http://schemas.openxmlformats.org/officeDocument/2006/relationships/hyperlink" Target="mailto:kukhar@ucu.edu.ua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610" y="0"/>
            <a:ext cx="18037387" cy="1029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669472"/>
            <a:ext cx="7733665" cy="22186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400" spc="-1735">
                <a:latin typeface="Play"/>
                <a:cs typeface="Play"/>
              </a:rPr>
              <a:t>Лампофон</a:t>
            </a:r>
            <a:endParaRPr sz="14400">
              <a:latin typeface="Play"/>
              <a:cs typeface="Pla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379377"/>
            <a:ext cx="5465445" cy="928369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479"/>
              </a:lnSpc>
              <a:spcBef>
                <a:spcPts val="355"/>
              </a:spcBef>
            </a:pPr>
            <a:r>
              <a:rPr dirty="0" sz="2950" spc="275">
                <a:solidFill>
                  <a:srgbClr val="57FFDB"/>
                </a:solidFill>
                <a:latin typeface="Trebuchet MS"/>
                <a:cs typeface="Trebuchet MS"/>
              </a:rPr>
              <a:t>МІКРОФОН</a:t>
            </a:r>
            <a:r>
              <a:rPr dirty="0" sz="3000" spc="275">
                <a:solidFill>
                  <a:srgbClr val="57FFDB"/>
                </a:solidFill>
                <a:latin typeface="Arial"/>
                <a:cs typeface="Arial"/>
              </a:rPr>
              <a:t>, </a:t>
            </a:r>
            <a:r>
              <a:rPr dirty="0" sz="2950" spc="195">
                <a:solidFill>
                  <a:srgbClr val="57FFDB"/>
                </a:solidFill>
                <a:latin typeface="Trebuchet MS"/>
                <a:cs typeface="Trebuchet MS"/>
              </a:rPr>
              <a:t>ЩО </a:t>
            </a:r>
            <a:r>
              <a:rPr dirty="0" sz="2950" spc="320">
                <a:solidFill>
                  <a:srgbClr val="57FFDB"/>
                </a:solidFill>
                <a:latin typeface="Trebuchet MS"/>
                <a:cs typeface="Trebuchet MS"/>
              </a:rPr>
              <a:t>ПРАЦЮЄ</a:t>
            </a:r>
            <a:r>
              <a:rPr dirty="0" sz="2950" spc="-565">
                <a:solidFill>
                  <a:srgbClr val="57FFDB"/>
                </a:solidFill>
                <a:latin typeface="Trebuchet MS"/>
                <a:cs typeface="Trebuchet MS"/>
              </a:rPr>
              <a:t> </a:t>
            </a:r>
            <a:r>
              <a:rPr dirty="0" sz="2950" spc="225">
                <a:solidFill>
                  <a:srgbClr val="57FFDB"/>
                </a:solidFill>
                <a:latin typeface="Trebuchet MS"/>
                <a:cs typeface="Trebuchet MS"/>
              </a:rPr>
              <a:t>ЗА  </a:t>
            </a:r>
            <a:r>
              <a:rPr dirty="0" sz="2950" spc="335">
                <a:solidFill>
                  <a:srgbClr val="57FFDB"/>
                </a:solidFill>
                <a:latin typeface="Trebuchet MS"/>
                <a:cs typeface="Trebuchet MS"/>
              </a:rPr>
              <a:t>ДОПОМОГОЮ</a:t>
            </a:r>
            <a:r>
              <a:rPr dirty="0" sz="2950" spc="-35">
                <a:solidFill>
                  <a:srgbClr val="57FFDB"/>
                </a:solidFill>
                <a:latin typeface="Trebuchet MS"/>
                <a:cs typeface="Trebuchet MS"/>
              </a:rPr>
              <a:t> </a:t>
            </a:r>
            <a:r>
              <a:rPr dirty="0" sz="2950" spc="204">
                <a:solidFill>
                  <a:srgbClr val="57FFDB"/>
                </a:solidFill>
                <a:latin typeface="Trebuchet MS"/>
                <a:cs typeface="Trebuchet MS"/>
              </a:rPr>
              <a:t>СВІТЛА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11659" y="7061758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93122" y="8700563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1</a:t>
            </a:r>
            <a:endParaRPr sz="2650">
              <a:latin typeface="Play"/>
              <a:cs typeface="Play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0" y="6836979"/>
            <a:ext cx="5876925" cy="3192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50" spc="-415">
                <a:solidFill>
                  <a:srgbClr val="FFFFFF"/>
                </a:solidFill>
                <a:latin typeface="Play"/>
                <a:cs typeface="Play"/>
              </a:rPr>
              <a:t>Підготували</a:t>
            </a:r>
            <a:endParaRPr sz="8850">
              <a:latin typeface="Play"/>
              <a:cs typeface="Play"/>
            </a:endParaRPr>
          </a:p>
          <a:p>
            <a:pPr algn="just" marL="12700" marR="2017395">
              <a:lnSpc>
                <a:spcPts val="3479"/>
              </a:lnSpc>
              <a:spcBef>
                <a:spcPts val="3915"/>
              </a:spcBef>
            </a:pPr>
            <a:r>
              <a:rPr dirty="0" sz="3250" spc="-185">
                <a:solidFill>
                  <a:srgbClr val="57FFDB"/>
                </a:solidFill>
                <a:latin typeface="Arial"/>
                <a:cs typeface="Arial"/>
              </a:rPr>
              <a:t>БУТИНЕЦЬ </a:t>
            </a:r>
            <a:r>
              <a:rPr dirty="0" sz="3250" spc="-85">
                <a:solidFill>
                  <a:srgbClr val="57FFDB"/>
                </a:solidFill>
                <a:latin typeface="Arial"/>
                <a:cs typeface="Arial"/>
              </a:rPr>
              <a:t>ДАНИЛО  </a:t>
            </a:r>
            <a:r>
              <a:rPr dirty="0" sz="3250" spc="-195">
                <a:solidFill>
                  <a:srgbClr val="57FFDB"/>
                </a:solidFill>
                <a:latin typeface="Arial"/>
                <a:cs typeface="Arial"/>
              </a:rPr>
              <a:t>КУХАР </a:t>
            </a:r>
            <a:r>
              <a:rPr dirty="0" sz="3250" spc="-120">
                <a:solidFill>
                  <a:srgbClr val="57FFDB"/>
                </a:solidFill>
                <a:latin typeface="Arial"/>
                <a:cs typeface="Arial"/>
              </a:rPr>
              <a:t>ОЛЕКСАНДР  </a:t>
            </a:r>
            <a:r>
              <a:rPr dirty="0" sz="3250" spc="-135">
                <a:solidFill>
                  <a:srgbClr val="57FFDB"/>
                </a:solidFill>
                <a:latin typeface="Arial"/>
                <a:cs typeface="Arial"/>
              </a:rPr>
              <a:t>РАМСЬКИЙ</a:t>
            </a:r>
            <a:r>
              <a:rPr dirty="0" sz="3250" spc="-7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250" spc="-160">
                <a:solidFill>
                  <a:srgbClr val="57FFDB"/>
                </a:solidFill>
                <a:latin typeface="Arial"/>
                <a:cs typeface="Arial"/>
              </a:rPr>
              <a:t>ІГОР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57462" y="45"/>
            <a:ext cx="8229600" cy="8249920"/>
            <a:chOff x="10057462" y="45"/>
            <a:chExt cx="8229600" cy="8249920"/>
          </a:xfrm>
        </p:grpSpPr>
        <p:sp>
          <p:nvSpPr>
            <p:cNvPr id="3" name="object 3"/>
            <p:cNvSpPr/>
            <p:nvPr/>
          </p:nvSpPr>
          <p:spPr>
            <a:xfrm>
              <a:off x="11904230" y="45"/>
              <a:ext cx="6382808" cy="70735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57462" y="1035843"/>
              <a:ext cx="7202815" cy="721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732429" y="8101434"/>
            <a:ext cx="7762240" cy="1988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35"/>
              </a:spcBef>
            </a:pPr>
            <a:r>
              <a:rPr dirty="0" sz="2750" spc="5">
                <a:solidFill>
                  <a:srgbClr val="FFFFFF"/>
                </a:solidFill>
                <a:latin typeface="Trebuchet MS"/>
                <a:cs typeface="Trebuchet MS"/>
              </a:rPr>
              <a:t>Оригінал </a:t>
            </a:r>
            <a:r>
              <a:rPr dirty="0" sz="2750" spc="130">
                <a:solidFill>
                  <a:srgbClr val="FFFFFF"/>
                </a:solidFill>
                <a:latin typeface="Trebuchet MS"/>
                <a:cs typeface="Trebuchet MS"/>
              </a:rPr>
              <a:t>викорустовує </a:t>
            </a:r>
            <a:r>
              <a:rPr dirty="0" sz="2750" spc="140">
                <a:solidFill>
                  <a:srgbClr val="FFFFFF"/>
                </a:solidFill>
                <a:latin typeface="Trebuchet MS"/>
                <a:cs typeface="Trebuchet MS"/>
              </a:rPr>
              <a:t>високоточне  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обладнання</a:t>
            </a: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сумарна </a:t>
            </a:r>
            <a:r>
              <a:rPr dirty="0" sz="2750" spc="325">
                <a:solidFill>
                  <a:srgbClr val="FFFFFF"/>
                </a:solidFill>
                <a:latin typeface="Trebuchet MS"/>
                <a:cs typeface="Trebuchet MS"/>
              </a:rPr>
              <a:t>вартість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якого  </a:t>
            </a:r>
            <a:r>
              <a:rPr dirty="0" sz="2750" spc="50">
                <a:solidFill>
                  <a:srgbClr val="FFFFFF"/>
                </a:solidFill>
                <a:latin typeface="Trebuchet MS"/>
                <a:cs typeface="Trebuchet MS"/>
              </a:rPr>
              <a:t>перевищує </a:t>
            </a:r>
            <a:r>
              <a:rPr dirty="0" sz="2750" spc="-60">
                <a:solidFill>
                  <a:srgbClr val="FFFFFF"/>
                </a:solidFill>
                <a:latin typeface="Trebuchet MS"/>
                <a:cs typeface="Trebuchet MS"/>
              </a:rPr>
              <a:t>декілька </a:t>
            </a:r>
            <a:r>
              <a:rPr dirty="0" sz="2750" spc="225">
                <a:solidFill>
                  <a:srgbClr val="FFFFFF"/>
                </a:solidFill>
                <a:latin typeface="Trebuchet MS"/>
                <a:cs typeface="Trebuchet MS"/>
              </a:rPr>
              <a:t>тисяч 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доларів</a:t>
            </a: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ми 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ж  </a:t>
            </a: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використовуємо</a:t>
            </a:r>
            <a:r>
              <a:rPr dirty="0" sz="27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rebuchet MS"/>
                <a:cs typeface="Trebuchet MS"/>
              </a:rPr>
              <a:t>більш</a:t>
            </a:r>
            <a:r>
              <a:rPr dirty="0" sz="27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FFFFFF"/>
                </a:solidFill>
                <a:latin typeface="Trebuchet MS"/>
                <a:cs typeface="Trebuchet MS"/>
              </a:rPr>
              <a:t>доступне</a:t>
            </a:r>
            <a:r>
              <a:rPr dirty="0" sz="27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обладнання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72261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2</a:t>
            </a:r>
            <a:endParaRPr sz="2650">
              <a:latin typeface="Play"/>
              <a:cs typeface="Play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799680"/>
            <a:ext cx="7513320" cy="13754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50" spc="-595">
                <a:latin typeface="Play"/>
                <a:cs typeface="Play"/>
              </a:rPr>
              <a:t>Основна </a:t>
            </a:r>
            <a:r>
              <a:rPr dirty="0" sz="8850" spc="-710">
                <a:latin typeface="Play"/>
                <a:cs typeface="Play"/>
              </a:rPr>
              <a:t>ціль</a:t>
            </a:r>
            <a:r>
              <a:rPr dirty="0" sz="8850" spc="-665">
                <a:latin typeface="Play"/>
                <a:cs typeface="Play"/>
              </a:rPr>
              <a:t> </a:t>
            </a:r>
            <a:r>
              <a:rPr dirty="0" sz="8850" spc="685">
                <a:latin typeface="Play"/>
                <a:cs typeface="Play"/>
              </a:rPr>
              <a:t>та</a:t>
            </a:r>
            <a:endParaRPr sz="8850">
              <a:latin typeface="Play"/>
              <a:cs typeface="Play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2358239"/>
            <a:ext cx="8238490" cy="5431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135">
                <a:solidFill>
                  <a:srgbClr val="57FFDB"/>
                </a:solidFill>
                <a:latin typeface="Arial"/>
                <a:cs typeface="Arial"/>
              </a:rPr>
              <a:t>ПРОБЛЕМАТИКА</a:t>
            </a:r>
            <a:r>
              <a:rPr dirty="0" sz="3750" spc="-7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750" spc="-190">
                <a:solidFill>
                  <a:srgbClr val="57FFDB"/>
                </a:solidFill>
                <a:latin typeface="Arial"/>
                <a:cs typeface="Arial"/>
              </a:rPr>
              <a:t>ПРОЕКТУ</a:t>
            </a:r>
            <a:endParaRPr sz="375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spcBef>
                <a:spcPts val="3315"/>
              </a:spcBef>
            </a:pPr>
            <a:r>
              <a:rPr dirty="0" sz="3300" spc="-120">
                <a:solidFill>
                  <a:srgbClr val="57FFDB"/>
                </a:solidFill>
                <a:latin typeface="Play"/>
                <a:cs typeface="Play"/>
              </a:rPr>
              <a:t>ВІДТВОРЕННЯ</a:t>
            </a:r>
            <a:r>
              <a:rPr dirty="0" sz="3300" spc="-45">
                <a:solidFill>
                  <a:srgbClr val="57FFDB"/>
                </a:solidFill>
                <a:latin typeface="Play"/>
                <a:cs typeface="Play"/>
              </a:rPr>
              <a:t> </a:t>
            </a:r>
            <a:r>
              <a:rPr dirty="0" sz="3300" spc="-150">
                <a:solidFill>
                  <a:srgbClr val="57FFDB"/>
                </a:solidFill>
                <a:latin typeface="Play"/>
                <a:cs typeface="Play"/>
              </a:rPr>
              <a:t>ОРИГІНАЛУ</a:t>
            </a:r>
            <a:endParaRPr sz="3300">
              <a:latin typeface="Play"/>
              <a:cs typeface="Play"/>
            </a:endParaRPr>
          </a:p>
          <a:p>
            <a:pPr marL="728980" marR="5080">
              <a:lnSpc>
                <a:spcPct val="113799"/>
              </a:lnSpc>
              <a:spcBef>
                <a:spcPts val="2230"/>
              </a:spcBef>
              <a:tabLst>
                <a:tab pos="8014334" algn="l"/>
              </a:tabLst>
            </a:pPr>
            <a:r>
              <a:rPr dirty="0" sz="2750" spc="45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7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155">
                <a:solidFill>
                  <a:srgbClr val="FFFFFF"/>
                </a:solidFill>
                <a:latin typeface="Trebuchet MS"/>
                <a:cs typeface="Trebuchet MS"/>
              </a:rPr>
              <a:t>х</a:t>
            </a:r>
            <a:r>
              <a:rPr dirty="0" sz="2750" spc="9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35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750" spc="-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750" spc="70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750" spc="15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135">
                <a:solidFill>
                  <a:srgbClr val="FFFFFF"/>
                </a:solidFill>
                <a:latin typeface="Trebuchet MS"/>
                <a:cs typeface="Trebuchet MS"/>
              </a:rPr>
              <a:t>і</a:t>
            </a:r>
            <a:r>
              <a:rPr dirty="0" sz="2750" spc="-35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750" spc="-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й</a:t>
            </a:r>
            <a:r>
              <a:rPr dirty="0" sz="2750" spc="45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750" spc="15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750" spc="9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17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750" spc="116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750" spc="9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750" spc="-2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750" spc="116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7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Trebuchet MS"/>
                <a:cs typeface="Trebuchet MS"/>
              </a:rPr>
              <a:t>ц</a:t>
            </a:r>
            <a:r>
              <a:rPr dirty="0" sz="2750" spc="-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750" spc="75">
                <a:solidFill>
                  <a:srgbClr val="FFFFFF"/>
                </a:solidFill>
                <a:latin typeface="Trebuchet MS"/>
                <a:cs typeface="Trebuchet MS"/>
              </a:rPr>
              <a:t>й</a:t>
            </a:r>
            <a:r>
              <a:rPr dirty="0" sz="27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750" spc="9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750" spc="-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750" spc="-105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750" spc="1225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50" spc="175">
                <a:solidFill>
                  <a:srgbClr val="FFFFFF"/>
                </a:solidFill>
                <a:latin typeface="Trebuchet MS"/>
                <a:cs typeface="Trebuchet MS"/>
              </a:rPr>
              <a:t>в  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умовах </a:t>
            </a:r>
            <a:r>
              <a:rPr dirty="0" sz="2750" spc="180">
                <a:solidFill>
                  <a:srgbClr val="FFFFFF"/>
                </a:solidFill>
                <a:latin typeface="Trebuchet MS"/>
                <a:cs typeface="Trebuchet MS"/>
              </a:rPr>
              <a:t>університету</a:t>
            </a:r>
            <a:r>
              <a:rPr dirty="0" sz="2850" spc="18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114">
                <a:solidFill>
                  <a:srgbClr val="FFFFFF"/>
                </a:solidFill>
                <a:latin typeface="Trebuchet MS"/>
                <a:cs typeface="Trebuchet MS"/>
              </a:rPr>
              <a:t>використовуючи  </a:t>
            </a:r>
            <a:r>
              <a:rPr dirty="0" sz="2750" spc="-10">
                <a:solidFill>
                  <a:srgbClr val="FFFFFF"/>
                </a:solidFill>
                <a:latin typeface="Trebuchet MS"/>
                <a:cs typeface="Trebuchet MS"/>
              </a:rPr>
              <a:t>схожий </a:t>
            </a:r>
            <a:r>
              <a:rPr dirty="0" sz="2750" spc="-45">
                <a:solidFill>
                  <a:srgbClr val="FFFFFF"/>
                </a:solidFill>
                <a:latin typeface="Trebuchet MS"/>
                <a:cs typeface="Trebuchet MS"/>
              </a:rPr>
              <a:t>підхід</a:t>
            </a:r>
            <a:r>
              <a:rPr dirty="0" sz="2850" spc="-4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70">
                <a:solidFill>
                  <a:srgbClr val="FFFFFF"/>
                </a:solidFill>
                <a:latin typeface="Trebuchet MS"/>
                <a:cs typeface="Trebuchet MS"/>
              </a:rPr>
              <a:t>або 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ж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хоча </a:t>
            </a:r>
            <a:r>
              <a:rPr dirty="0" sz="2750" spc="110">
                <a:solidFill>
                  <a:srgbClr val="FFFFFF"/>
                </a:solidFill>
                <a:latin typeface="Trebuchet MS"/>
                <a:cs typeface="Trebuchet MS"/>
              </a:rPr>
              <a:t>б </a:t>
            </a:r>
            <a:r>
              <a:rPr dirty="0" sz="2750" spc="80">
                <a:solidFill>
                  <a:srgbClr val="FFFFFF"/>
                </a:solidFill>
                <a:latin typeface="Trebuchet MS"/>
                <a:cs typeface="Trebuchet MS"/>
              </a:rPr>
              <a:t>наблизитися </a:t>
            </a:r>
            <a:r>
              <a:rPr dirty="0" sz="2750" spc="60">
                <a:solidFill>
                  <a:srgbClr val="FFFFFF"/>
                </a:solidFill>
                <a:latin typeface="Trebuchet MS"/>
                <a:cs typeface="Trebuchet MS"/>
              </a:rPr>
              <a:t>до  </a:t>
            </a:r>
            <a:r>
              <a:rPr dirty="0" sz="2750" spc="204">
                <a:solidFill>
                  <a:srgbClr val="FFFFFF"/>
                </a:solidFill>
                <a:latin typeface="Trebuchet MS"/>
                <a:cs typeface="Trebuchet MS"/>
              </a:rPr>
              <a:t>результатів</a:t>
            </a:r>
            <a:r>
              <a:rPr dirty="0" sz="27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rebuchet MS"/>
                <a:cs typeface="Trebuchet MS"/>
              </a:rPr>
              <a:t>оригіналу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spcBef>
                <a:spcPts val="459"/>
              </a:spcBef>
            </a:pP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Посилання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8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z="27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na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ss</a:t>
            </a:r>
            <a:r>
              <a:rPr dirty="0" sz="27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iben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z="27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com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/</a:t>
            </a:r>
            <a:r>
              <a:rPr dirty="0" sz="2750" spc="4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lamphone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spcBef>
                <a:spcPts val="1960"/>
              </a:spcBef>
            </a:pPr>
            <a:r>
              <a:rPr dirty="0" sz="3300" spc="-135">
                <a:solidFill>
                  <a:srgbClr val="57FFDB"/>
                </a:solidFill>
                <a:latin typeface="Play"/>
                <a:cs typeface="Play"/>
              </a:rPr>
              <a:t>ГОЛОВНА</a:t>
            </a:r>
            <a:r>
              <a:rPr dirty="0" sz="3300" spc="-45">
                <a:solidFill>
                  <a:srgbClr val="57FFDB"/>
                </a:solidFill>
                <a:latin typeface="Play"/>
                <a:cs typeface="Play"/>
              </a:rPr>
              <a:t> </a:t>
            </a:r>
            <a:r>
              <a:rPr dirty="0" sz="3300" spc="-75">
                <a:solidFill>
                  <a:srgbClr val="57FFDB"/>
                </a:solidFill>
                <a:latin typeface="Play"/>
                <a:cs typeface="Play"/>
              </a:rPr>
              <a:t>ВІДМІННІСТЬ</a:t>
            </a:r>
            <a:endParaRPr sz="3300">
              <a:latin typeface="Play"/>
              <a:cs typeface="Pla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16316" y="8822666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57FFDB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3663" y="0"/>
            <a:ext cx="11434213" cy="10297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6367" y="799680"/>
            <a:ext cx="5339080" cy="2494280"/>
          </a:xfrm>
          <a:prstGeom prst="rect"/>
        </p:spPr>
        <p:txBody>
          <a:bodyPr wrap="square" lIns="0" tIns="241935" rIns="0" bIns="0" rtlCol="0" vert="horz">
            <a:spAutoFit/>
          </a:bodyPr>
          <a:lstStyle/>
          <a:p>
            <a:pPr marL="12700" marR="5080" indent="664845">
              <a:lnSpc>
                <a:spcPts val="8810"/>
              </a:lnSpc>
              <a:spcBef>
                <a:spcPts val="1905"/>
              </a:spcBef>
            </a:pPr>
            <a:r>
              <a:rPr dirty="0" sz="8850" spc="-680">
                <a:latin typeface="Play"/>
                <a:cs typeface="Play"/>
              </a:rPr>
              <a:t>Н</a:t>
            </a:r>
            <a:r>
              <a:rPr dirty="0" sz="8850" spc="-815">
                <a:latin typeface="Play"/>
                <a:cs typeface="Play"/>
              </a:rPr>
              <a:t>е</a:t>
            </a:r>
            <a:r>
              <a:rPr dirty="0" sz="8850" spc="-869">
                <a:latin typeface="Play"/>
                <a:cs typeface="Play"/>
              </a:rPr>
              <a:t>о</a:t>
            </a:r>
            <a:r>
              <a:rPr dirty="0" sz="8850" spc="-725">
                <a:latin typeface="Play"/>
                <a:cs typeface="Play"/>
              </a:rPr>
              <a:t>б</a:t>
            </a:r>
            <a:r>
              <a:rPr dirty="0" sz="8850" spc="-819">
                <a:latin typeface="Play"/>
                <a:cs typeface="Play"/>
              </a:rPr>
              <a:t>х</a:t>
            </a:r>
            <a:r>
              <a:rPr dirty="0" sz="8850" spc="-355">
                <a:latin typeface="Play"/>
                <a:cs typeface="Play"/>
              </a:rPr>
              <a:t>і</a:t>
            </a:r>
            <a:r>
              <a:rPr dirty="0" sz="8850" spc="-455">
                <a:latin typeface="Play"/>
                <a:cs typeface="Play"/>
              </a:rPr>
              <a:t>д</a:t>
            </a:r>
            <a:r>
              <a:rPr dirty="0" sz="8850" spc="-650">
                <a:latin typeface="Play"/>
                <a:cs typeface="Play"/>
              </a:rPr>
              <a:t>н</a:t>
            </a:r>
            <a:r>
              <a:rPr dirty="0" sz="8850" spc="-355">
                <a:latin typeface="Play"/>
                <a:cs typeface="Play"/>
              </a:rPr>
              <a:t>е  </a:t>
            </a:r>
            <a:r>
              <a:rPr dirty="0" sz="8850" spc="-869">
                <a:latin typeface="Play"/>
                <a:cs typeface="Play"/>
              </a:rPr>
              <a:t>о</a:t>
            </a:r>
            <a:r>
              <a:rPr dirty="0" sz="8850" spc="-725">
                <a:latin typeface="Play"/>
                <a:cs typeface="Play"/>
              </a:rPr>
              <a:t>б</a:t>
            </a:r>
            <a:r>
              <a:rPr dirty="0" sz="8850" spc="-1400">
                <a:latin typeface="Play"/>
                <a:cs typeface="Play"/>
              </a:rPr>
              <a:t>л</a:t>
            </a:r>
            <a:r>
              <a:rPr dirty="0" sz="8850" spc="-865">
                <a:latin typeface="Play"/>
                <a:cs typeface="Play"/>
              </a:rPr>
              <a:t>а</a:t>
            </a:r>
            <a:r>
              <a:rPr dirty="0" sz="8850" spc="-455">
                <a:latin typeface="Play"/>
                <a:cs typeface="Play"/>
              </a:rPr>
              <a:t>д</a:t>
            </a:r>
            <a:r>
              <a:rPr dirty="0" sz="8850" spc="-650">
                <a:latin typeface="Play"/>
                <a:cs typeface="Play"/>
              </a:rPr>
              <a:t>н</a:t>
            </a:r>
            <a:r>
              <a:rPr dirty="0" sz="8850" spc="-865">
                <a:latin typeface="Play"/>
                <a:cs typeface="Play"/>
              </a:rPr>
              <a:t>а</a:t>
            </a:r>
            <a:r>
              <a:rPr dirty="0" sz="8850" spc="-650">
                <a:latin typeface="Play"/>
                <a:cs typeface="Play"/>
              </a:rPr>
              <a:t>нн</a:t>
            </a:r>
            <a:r>
              <a:rPr dirty="0" sz="8850" spc="-760">
                <a:latin typeface="Play"/>
                <a:cs typeface="Play"/>
              </a:rPr>
              <a:t>я</a:t>
            </a:r>
            <a:endParaRPr sz="8850">
              <a:latin typeface="Play"/>
              <a:cs typeface="Pla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89643" y="8822666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57FFDB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5225" y="1661564"/>
            <a:ext cx="265874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45">
                <a:solidFill>
                  <a:srgbClr val="FFFFFF"/>
                </a:solidFill>
                <a:latin typeface="Trebuchet MS"/>
                <a:cs typeface="Trebuchet MS"/>
              </a:rPr>
              <a:t>Фоторезистор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11659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893092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3</a:t>
            </a:r>
            <a:endParaRPr sz="2650">
              <a:latin typeface="Play"/>
              <a:cs typeface="Play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5225" y="3814461"/>
            <a:ext cx="239522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85">
                <a:solidFill>
                  <a:srgbClr val="FFFFFF"/>
                </a:solidFill>
                <a:latin typeface="Trebuchet MS"/>
                <a:cs typeface="Trebuchet MS"/>
              </a:rPr>
              <a:t>АЦП</a:t>
            </a:r>
            <a:r>
              <a:rPr dirty="0" sz="27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Arial"/>
                <a:cs typeface="Arial"/>
              </a:rPr>
              <a:t>ADS</a:t>
            </a:r>
            <a:r>
              <a:rPr dirty="0" sz="2750" spc="65">
                <a:solidFill>
                  <a:srgbClr val="FFFFFF"/>
                </a:solidFill>
                <a:latin typeface="Trebuchet MS"/>
                <a:cs typeface="Trebuchet MS"/>
              </a:rPr>
              <a:t>1115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5353" y="1028699"/>
            <a:ext cx="1770938" cy="1770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5353" y="3181593"/>
            <a:ext cx="1770938" cy="1770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45225" y="5958210"/>
            <a:ext cx="3463290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50">
                <a:solidFill>
                  <a:srgbClr val="FFFFFF"/>
                </a:solidFill>
                <a:latin typeface="Arial"/>
                <a:cs typeface="Arial"/>
              </a:rPr>
              <a:t>STM</a:t>
            </a:r>
            <a:r>
              <a:rPr dirty="0" sz="2750" spc="50">
                <a:solidFill>
                  <a:srgbClr val="FFFFFF"/>
                </a:solidFill>
                <a:latin typeface="Trebuchet MS"/>
                <a:cs typeface="Trebuchet MS"/>
              </a:rPr>
              <a:t>32</a:t>
            </a:r>
            <a:r>
              <a:rPr dirty="0" sz="2750" spc="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750" spc="50">
                <a:solidFill>
                  <a:srgbClr val="FFFFFF"/>
                </a:solidFill>
                <a:latin typeface="Trebuchet MS"/>
                <a:cs typeface="Trebuchet MS"/>
              </a:rPr>
              <a:t>411</a:t>
            </a:r>
            <a:r>
              <a:rPr dirty="0" sz="2750" spc="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750" spc="50">
                <a:solidFill>
                  <a:srgbClr val="FFFFFF"/>
                </a:solidFill>
                <a:latin typeface="Arial"/>
                <a:cs typeface="Arial"/>
              </a:rPr>
              <a:t>DISCO</a:t>
            </a:r>
            <a:endParaRPr sz="2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5353" y="5334487"/>
            <a:ext cx="1770938" cy="1770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45225" y="7804350"/>
            <a:ext cx="3682365" cy="1011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95"/>
              </a:spcBef>
            </a:pPr>
            <a:r>
              <a:rPr dirty="0" sz="2750" spc="35">
                <a:solidFill>
                  <a:srgbClr val="FFFFFF"/>
                </a:solidFill>
                <a:latin typeface="Trebuchet MS"/>
                <a:cs typeface="Trebuchet MS"/>
              </a:rPr>
              <a:t>Персональний </a:t>
            </a:r>
            <a:r>
              <a:rPr dirty="0" sz="2750" spc="70">
                <a:solidFill>
                  <a:srgbClr val="FFFFFF"/>
                </a:solidFill>
                <a:latin typeface="Trebuchet MS"/>
                <a:cs typeface="Trebuchet MS"/>
              </a:rPr>
              <a:t>з  </a:t>
            </a: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встановленим</a:t>
            </a:r>
            <a:r>
              <a:rPr dirty="0" sz="275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750" spc="-45">
                <a:solidFill>
                  <a:srgbClr val="FFFFFF"/>
                </a:solidFill>
                <a:latin typeface="Trebuchet MS"/>
                <a:cs typeface="Trebuchet MS"/>
              </a:rPr>
              <a:t>yt</a:t>
            </a:r>
            <a:r>
              <a:rPr dirty="0" sz="2750" spc="-45">
                <a:solidFill>
                  <a:srgbClr val="FFFFFF"/>
                </a:solidFill>
                <a:latin typeface="Arial"/>
                <a:cs typeface="Arial"/>
              </a:rPr>
              <a:t>hon</a:t>
            </a:r>
            <a:endParaRPr sz="2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5353" y="7487350"/>
            <a:ext cx="1770938" cy="1770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2824" y="0"/>
            <a:ext cx="5319394" cy="229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7979998" y="1028699"/>
            <a:ext cx="370205" cy="8229600"/>
            <a:chOff x="7979998" y="1028699"/>
            <a:chExt cx="370205" cy="8229600"/>
          </a:xfrm>
        </p:grpSpPr>
        <p:sp>
          <p:nvSpPr>
            <p:cNvPr id="5" name="object 5"/>
            <p:cNvSpPr/>
            <p:nvPr/>
          </p:nvSpPr>
          <p:spPr>
            <a:xfrm>
              <a:off x="8138769" y="1028699"/>
              <a:ext cx="47625" cy="8229600"/>
            </a:xfrm>
            <a:custGeom>
              <a:avLst/>
              <a:gdLst/>
              <a:ahLst/>
              <a:cxnLst/>
              <a:rect l="l" t="t" r="r" b="b"/>
              <a:pathLst>
                <a:path w="47625" h="8229600">
                  <a:moveTo>
                    <a:pt x="47625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82296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79998" y="1405819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5">
                  <a:moveTo>
                    <a:pt x="184959" y="369918"/>
                  </a:moveTo>
                  <a:lnTo>
                    <a:pt x="140006" y="364373"/>
                  </a:lnTo>
                  <a:lnTo>
                    <a:pt x="97769" y="348080"/>
                  </a:lnTo>
                  <a:lnTo>
                    <a:pt x="60755" y="322013"/>
                  </a:lnTo>
                  <a:lnTo>
                    <a:pt x="31171" y="287716"/>
                  </a:lnTo>
                  <a:lnTo>
                    <a:pt x="10807" y="247260"/>
                  </a:lnTo>
                  <a:lnTo>
                    <a:pt x="888" y="203088"/>
                  </a:lnTo>
                  <a:lnTo>
                    <a:pt x="0" y="184959"/>
                  </a:lnTo>
                  <a:lnTo>
                    <a:pt x="222" y="175872"/>
                  </a:lnTo>
                  <a:lnTo>
                    <a:pt x="7962" y="131267"/>
                  </a:lnTo>
                  <a:lnTo>
                    <a:pt x="26307" y="89880"/>
                  </a:lnTo>
                  <a:lnTo>
                    <a:pt x="54173" y="54173"/>
                  </a:lnTo>
                  <a:lnTo>
                    <a:pt x="89880" y="26307"/>
                  </a:lnTo>
                  <a:lnTo>
                    <a:pt x="131267" y="7962"/>
                  </a:lnTo>
                  <a:lnTo>
                    <a:pt x="175872" y="222"/>
                  </a:lnTo>
                  <a:lnTo>
                    <a:pt x="184959" y="0"/>
                  </a:lnTo>
                  <a:lnTo>
                    <a:pt x="194045" y="222"/>
                  </a:lnTo>
                  <a:lnTo>
                    <a:pt x="238650" y="7962"/>
                  </a:lnTo>
                  <a:lnTo>
                    <a:pt x="280038" y="26307"/>
                  </a:lnTo>
                  <a:lnTo>
                    <a:pt x="315745" y="54173"/>
                  </a:lnTo>
                  <a:lnTo>
                    <a:pt x="343610" y="89880"/>
                  </a:lnTo>
                  <a:lnTo>
                    <a:pt x="361956" y="131267"/>
                  </a:lnTo>
                  <a:lnTo>
                    <a:pt x="369696" y="175872"/>
                  </a:lnTo>
                  <a:lnTo>
                    <a:pt x="369918" y="184959"/>
                  </a:lnTo>
                  <a:lnTo>
                    <a:pt x="369696" y="194045"/>
                  </a:lnTo>
                  <a:lnTo>
                    <a:pt x="361956" y="238650"/>
                  </a:lnTo>
                  <a:lnTo>
                    <a:pt x="343610" y="280038"/>
                  </a:lnTo>
                  <a:lnTo>
                    <a:pt x="315745" y="315745"/>
                  </a:lnTo>
                  <a:lnTo>
                    <a:pt x="280038" y="343610"/>
                  </a:lnTo>
                  <a:lnTo>
                    <a:pt x="238650" y="361956"/>
                  </a:lnTo>
                  <a:lnTo>
                    <a:pt x="194045" y="369696"/>
                  </a:lnTo>
                  <a:lnTo>
                    <a:pt x="184959" y="369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79998" y="3182172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9" y="369918"/>
                  </a:moveTo>
                  <a:lnTo>
                    <a:pt x="140006" y="364373"/>
                  </a:lnTo>
                  <a:lnTo>
                    <a:pt x="97769" y="348080"/>
                  </a:lnTo>
                  <a:lnTo>
                    <a:pt x="60755" y="322013"/>
                  </a:lnTo>
                  <a:lnTo>
                    <a:pt x="31171" y="287716"/>
                  </a:lnTo>
                  <a:lnTo>
                    <a:pt x="10807" y="247260"/>
                  </a:lnTo>
                  <a:lnTo>
                    <a:pt x="888" y="203088"/>
                  </a:lnTo>
                  <a:lnTo>
                    <a:pt x="0" y="184959"/>
                  </a:lnTo>
                  <a:lnTo>
                    <a:pt x="222" y="175872"/>
                  </a:lnTo>
                  <a:lnTo>
                    <a:pt x="7962" y="131267"/>
                  </a:lnTo>
                  <a:lnTo>
                    <a:pt x="26307" y="89880"/>
                  </a:lnTo>
                  <a:lnTo>
                    <a:pt x="54173" y="54173"/>
                  </a:lnTo>
                  <a:lnTo>
                    <a:pt x="89880" y="26307"/>
                  </a:lnTo>
                  <a:lnTo>
                    <a:pt x="131267" y="7962"/>
                  </a:lnTo>
                  <a:lnTo>
                    <a:pt x="175872" y="222"/>
                  </a:lnTo>
                  <a:lnTo>
                    <a:pt x="184959" y="0"/>
                  </a:lnTo>
                  <a:lnTo>
                    <a:pt x="194045" y="222"/>
                  </a:lnTo>
                  <a:lnTo>
                    <a:pt x="238650" y="7962"/>
                  </a:lnTo>
                  <a:lnTo>
                    <a:pt x="280038" y="26307"/>
                  </a:lnTo>
                  <a:lnTo>
                    <a:pt x="315745" y="54173"/>
                  </a:lnTo>
                  <a:lnTo>
                    <a:pt x="343610" y="89880"/>
                  </a:lnTo>
                  <a:lnTo>
                    <a:pt x="361956" y="131267"/>
                  </a:lnTo>
                  <a:lnTo>
                    <a:pt x="369696" y="175872"/>
                  </a:lnTo>
                  <a:lnTo>
                    <a:pt x="369918" y="184959"/>
                  </a:lnTo>
                  <a:lnTo>
                    <a:pt x="369696" y="194045"/>
                  </a:lnTo>
                  <a:lnTo>
                    <a:pt x="361956" y="238650"/>
                  </a:lnTo>
                  <a:lnTo>
                    <a:pt x="343610" y="280038"/>
                  </a:lnTo>
                  <a:lnTo>
                    <a:pt x="315745" y="315745"/>
                  </a:lnTo>
                  <a:lnTo>
                    <a:pt x="280038" y="343610"/>
                  </a:lnTo>
                  <a:lnTo>
                    <a:pt x="238650" y="361956"/>
                  </a:lnTo>
                  <a:lnTo>
                    <a:pt x="194045" y="369696"/>
                  </a:lnTo>
                  <a:lnTo>
                    <a:pt x="184959" y="369918"/>
                  </a:lnTo>
                  <a:close/>
                </a:path>
              </a:pathLst>
            </a:custGeom>
            <a:solidFill>
              <a:srgbClr val="009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79998" y="4958547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9" y="369918"/>
                  </a:moveTo>
                  <a:lnTo>
                    <a:pt x="140006" y="364373"/>
                  </a:lnTo>
                  <a:lnTo>
                    <a:pt x="97769" y="348080"/>
                  </a:lnTo>
                  <a:lnTo>
                    <a:pt x="60755" y="322013"/>
                  </a:lnTo>
                  <a:lnTo>
                    <a:pt x="31171" y="287716"/>
                  </a:lnTo>
                  <a:lnTo>
                    <a:pt x="10807" y="247260"/>
                  </a:lnTo>
                  <a:lnTo>
                    <a:pt x="888" y="203088"/>
                  </a:lnTo>
                  <a:lnTo>
                    <a:pt x="0" y="184959"/>
                  </a:lnTo>
                  <a:lnTo>
                    <a:pt x="222" y="175872"/>
                  </a:lnTo>
                  <a:lnTo>
                    <a:pt x="7962" y="131267"/>
                  </a:lnTo>
                  <a:lnTo>
                    <a:pt x="26307" y="89880"/>
                  </a:lnTo>
                  <a:lnTo>
                    <a:pt x="54173" y="54173"/>
                  </a:lnTo>
                  <a:lnTo>
                    <a:pt x="89880" y="26307"/>
                  </a:lnTo>
                  <a:lnTo>
                    <a:pt x="131267" y="7962"/>
                  </a:lnTo>
                  <a:lnTo>
                    <a:pt x="175872" y="222"/>
                  </a:lnTo>
                  <a:lnTo>
                    <a:pt x="184959" y="0"/>
                  </a:lnTo>
                  <a:lnTo>
                    <a:pt x="194045" y="222"/>
                  </a:lnTo>
                  <a:lnTo>
                    <a:pt x="238650" y="7962"/>
                  </a:lnTo>
                  <a:lnTo>
                    <a:pt x="280038" y="26307"/>
                  </a:lnTo>
                  <a:lnTo>
                    <a:pt x="315745" y="54173"/>
                  </a:lnTo>
                  <a:lnTo>
                    <a:pt x="343610" y="89880"/>
                  </a:lnTo>
                  <a:lnTo>
                    <a:pt x="361956" y="131267"/>
                  </a:lnTo>
                  <a:lnTo>
                    <a:pt x="369696" y="175872"/>
                  </a:lnTo>
                  <a:lnTo>
                    <a:pt x="369918" y="184959"/>
                  </a:lnTo>
                  <a:lnTo>
                    <a:pt x="369696" y="194045"/>
                  </a:lnTo>
                  <a:lnTo>
                    <a:pt x="361956" y="238650"/>
                  </a:lnTo>
                  <a:lnTo>
                    <a:pt x="343610" y="280038"/>
                  </a:lnTo>
                  <a:lnTo>
                    <a:pt x="315745" y="315745"/>
                  </a:lnTo>
                  <a:lnTo>
                    <a:pt x="280038" y="343610"/>
                  </a:lnTo>
                  <a:lnTo>
                    <a:pt x="238650" y="361956"/>
                  </a:lnTo>
                  <a:lnTo>
                    <a:pt x="194045" y="369696"/>
                  </a:lnTo>
                  <a:lnTo>
                    <a:pt x="184959" y="369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79998" y="6734891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9" y="369918"/>
                  </a:moveTo>
                  <a:lnTo>
                    <a:pt x="140006" y="364373"/>
                  </a:lnTo>
                  <a:lnTo>
                    <a:pt x="97769" y="348080"/>
                  </a:lnTo>
                  <a:lnTo>
                    <a:pt x="60755" y="322013"/>
                  </a:lnTo>
                  <a:lnTo>
                    <a:pt x="31171" y="287716"/>
                  </a:lnTo>
                  <a:lnTo>
                    <a:pt x="10807" y="247260"/>
                  </a:lnTo>
                  <a:lnTo>
                    <a:pt x="888" y="203088"/>
                  </a:lnTo>
                  <a:lnTo>
                    <a:pt x="0" y="184959"/>
                  </a:lnTo>
                  <a:lnTo>
                    <a:pt x="222" y="175872"/>
                  </a:lnTo>
                  <a:lnTo>
                    <a:pt x="7962" y="131267"/>
                  </a:lnTo>
                  <a:lnTo>
                    <a:pt x="26307" y="89880"/>
                  </a:lnTo>
                  <a:lnTo>
                    <a:pt x="54173" y="54173"/>
                  </a:lnTo>
                  <a:lnTo>
                    <a:pt x="89880" y="26307"/>
                  </a:lnTo>
                  <a:lnTo>
                    <a:pt x="131267" y="7962"/>
                  </a:lnTo>
                  <a:lnTo>
                    <a:pt x="175872" y="222"/>
                  </a:lnTo>
                  <a:lnTo>
                    <a:pt x="184959" y="0"/>
                  </a:lnTo>
                  <a:lnTo>
                    <a:pt x="194045" y="222"/>
                  </a:lnTo>
                  <a:lnTo>
                    <a:pt x="238650" y="7962"/>
                  </a:lnTo>
                  <a:lnTo>
                    <a:pt x="280038" y="26307"/>
                  </a:lnTo>
                  <a:lnTo>
                    <a:pt x="315745" y="54173"/>
                  </a:lnTo>
                  <a:lnTo>
                    <a:pt x="343610" y="89880"/>
                  </a:lnTo>
                  <a:lnTo>
                    <a:pt x="361956" y="131267"/>
                  </a:lnTo>
                  <a:lnTo>
                    <a:pt x="369696" y="175872"/>
                  </a:lnTo>
                  <a:lnTo>
                    <a:pt x="369918" y="184959"/>
                  </a:lnTo>
                  <a:lnTo>
                    <a:pt x="369696" y="194045"/>
                  </a:lnTo>
                  <a:lnTo>
                    <a:pt x="361956" y="238650"/>
                  </a:lnTo>
                  <a:lnTo>
                    <a:pt x="343610" y="280038"/>
                  </a:lnTo>
                  <a:lnTo>
                    <a:pt x="315745" y="315745"/>
                  </a:lnTo>
                  <a:lnTo>
                    <a:pt x="280038" y="343610"/>
                  </a:lnTo>
                  <a:lnTo>
                    <a:pt x="238650" y="361956"/>
                  </a:lnTo>
                  <a:lnTo>
                    <a:pt x="194045" y="369696"/>
                  </a:lnTo>
                  <a:lnTo>
                    <a:pt x="184959" y="369918"/>
                  </a:lnTo>
                  <a:close/>
                </a:path>
              </a:pathLst>
            </a:custGeom>
            <a:solidFill>
              <a:srgbClr val="009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79998" y="8511265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9" y="369918"/>
                  </a:moveTo>
                  <a:lnTo>
                    <a:pt x="140006" y="364373"/>
                  </a:lnTo>
                  <a:lnTo>
                    <a:pt x="97769" y="348080"/>
                  </a:lnTo>
                  <a:lnTo>
                    <a:pt x="60755" y="322013"/>
                  </a:lnTo>
                  <a:lnTo>
                    <a:pt x="31171" y="287716"/>
                  </a:lnTo>
                  <a:lnTo>
                    <a:pt x="10807" y="247260"/>
                  </a:lnTo>
                  <a:lnTo>
                    <a:pt x="888" y="203088"/>
                  </a:lnTo>
                  <a:lnTo>
                    <a:pt x="0" y="184959"/>
                  </a:lnTo>
                  <a:lnTo>
                    <a:pt x="222" y="175872"/>
                  </a:lnTo>
                  <a:lnTo>
                    <a:pt x="7962" y="131267"/>
                  </a:lnTo>
                  <a:lnTo>
                    <a:pt x="26307" y="89880"/>
                  </a:lnTo>
                  <a:lnTo>
                    <a:pt x="54173" y="54173"/>
                  </a:lnTo>
                  <a:lnTo>
                    <a:pt x="89880" y="26307"/>
                  </a:lnTo>
                  <a:lnTo>
                    <a:pt x="131267" y="7962"/>
                  </a:lnTo>
                  <a:lnTo>
                    <a:pt x="175872" y="222"/>
                  </a:lnTo>
                  <a:lnTo>
                    <a:pt x="184959" y="0"/>
                  </a:lnTo>
                  <a:lnTo>
                    <a:pt x="194045" y="222"/>
                  </a:lnTo>
                  <a:lnTo>
                    <a:pt x="238650" y="7962"/>
                  </a:lnTo>
                  <a:lnTo>
                    <a:pt x="280038" y="26307"/>
                  </a:lnTo>
                  <a:lnTo>
                    <a:pt x="315745" y="54173"/>
                  </a:lnTo>
                  <a:lnTo>
                    <a:pt x="343610" y="89880"/>
                  </a:lnTo>
                  <a:lnTo>
                    <a:pt x="361956" y="131267"/>
                  </a:lnTo>
                  <a:lnTo>
                    <a:pt x="369696" y="175872"/>
                  </a:lnTo>
                  <a:lnTo>
                    <a:pt x="369918" y="184959"/>
                  </a:lnTo>
                  <a:lnTo>
                    <a:pt x="369696" y="194045"/>
                  </a:lnTo>
                  <a:lnTo>
                    <a:pt x="361956" y="238650"/>
                  </a:lnTo>
                  <a:lnTo>
                    <a:pt x="343610" y="280038"/>
                  </a:lnTo>
                  <a:lnTo>
                    <a:pt x="315745" y="315745"/>
                  </a:lnTo>
                  <a:lnTo>
                    <a:pt x="280038" y="343610"/>
                  </a:lnTo>
                  <a:lnTo>
                    <a:pt x="238650" y="361956"/>
                  </a:lnTo>
                  <a:lnTo>
                    <a:pt x="194045" y="369696"/>
                  </a:lnTo>
                  <a:lnTo>
                    <a:pt x="184959" y="369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96072" y="2399655"/>
            <a:ext cx="4082415" cy="2494280"/>
          </a:xfrm>
          <a:prstGeom prst="rect">
            <a:avLst/>
          </a:prstGeom>
        </p:spPr>
        <p:txBody>
          <a:bodyPr wrap="square" lIns="0" tIns="241935" rIns="0" bIns="0" rtlCol="0" vert="horz">
            <a:spAutoFit/>
          </a:bodyPr>
          <a:lstStyle/>
          <a:p>
            <a:pPr marL="12700" marR="5080">
              <a:lnSpc>
                <a:spcPts val="8810"/>
              </a:lnSpc>
              <a:spcBef>
                <a:spcPts val="1905"/>
              </a:spcBef>
            </a:pPr>
            <a:r>
              <a:rPr dirty="0" sz="8850" spc="-505">
                <a:solidFill>
                  <a:srgbClr val="FFFFFF"/>
                </a:solidFill>
                <a:latin typeface="Play"/>
                <a:cs typeface="Play"/>
              </a:rPr>
              <a:t>П</a:t>
            </a:r>
            <a:r>
              <a:rPr dirty="0" sz="8850" spc="-844">
                <a:solidFill>
                  <a:srgbClr val="FFFFFF"/>
                </a:solidFill>
                <a:latin typeface="Play"/>
                <a:cs typeface="Play"/>
              </a:rPr>
              <a:t>р</a:t>
            </a:r>
            <a:r>
              <a:rPr dirty="0" sz="8850" spc="-980">
                <a:solidFill>
                  <a:srgbClr val="FFFFFF"/>
                </a:solidFill>
                <a:latin typeface="Play"/>
                <a:cs typeface="Play"/>
              </a:rPr>
              <a:t>и</a:t>
            </a:r>
            <a:r>
              <a:rPr dirty="0" sz="8850" spc="-650">
                <a:solidFill>
                  <a:srgbClr val="FFFFFF"/>
                </a:solidFill>
                <a:latin typeface="Play"/>
                <a:cs typeface="Play"/>
              </a:rPr>
              <a:t>н</a:t>
            </a:r>
            <a:r>
              <a:rPr dirty="0" sz="8850" spc="-765">
                <a:solidFill>
                  <a:srgbClr val="FFFFFF"/>
                </a:solidFill>
                <a:latin typeface="Play"/>
                <a:cs typeface="Play"/>
              </a:rPr>
              <a:t>ц</a:t>
            </a:r>
            <a:r>
              <a:rPr dirty="0" sz="8850" spc="-980">
                <a:solidFill>
                  <a:srgbClr val="FFFFFF"/>
                </a:solidFill>
                <a:latin typeface="Play"/>
                <a:cs typeface="Play"/>
              </a:rPr>
              <a:t>и</a:t>
            </a:r>
            <a:r>
              <a:rPr dirty="0" sz="8850" spc="-330">
                <a:solidFill>
                  <a:srgbClr val="FFFFFF"/>
                </a:solidFill>
                <a:latin typeface="Play"/>
                <a:cs typeface="Play"/>
              </a:rPr>
              <a:t>п  </a:t>
            </a:r>
            <a:r>
              <a:rPr dirty="0" sz="8850" spc="-345">
                <a:solidFill>
                  <a:srgbClr val="FFFFFF"/>
                </a:solidFill>
                <a:latin typeface="Play"/>
                <a:cs typeface="Play"/>
              </a:rPr>
              <a:t>роботи</a:t>
            </a:r>
            <a:endParaRPr sz="8850">
              <a:latin typeface="Play"/>
              <a:cs typeface="Play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64550" y="1245337"/>
            <a:ext cx="7306309" cy="949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95"/>
              </a:spcBef>
            </a:pPr>
            <a:r>
              <a:rPr dirty="0" sz="2600" spc="125">
                <a:latin typeface="Trebuchet MS"/>
                <a:cs typeface="Trebuchet MS"/>
              </a:rPr>
              <a:t>1</a:t>
            </a:r>
            <a:r>
              <a:rPr dirty="0" sz="2650" spc="125"/>
              <a:t>.</a:t>
            </a:r>
            <a:r>
              <a:rPr dirty="0" sz="2600" spc="125">
                <a:latin typeface="Trebuchet MS"/>
                <a:cs typeface="Trebuchet MS"/>
              </a:rPr>
              <a:t>Зчитування</a:t>
            </a:r>
            <a:r>
              <a:rPr dirty="0" sz="2600" spc="-140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показників</a:t>
            </a:r>
            <a:r>
              <a:rPr dirty="0" sz="2600" spc="-140">
                <a:latin typeface="Trebuchet MS"/>
                <a:cs typeface="Trebuchet MS"/>
              </a:rPr>
              <a:t> </a:t>
            </a:r>
            <a:r>
              <a:rPr dirty="0" sz="2600" spc="140">
                <a:latin typeface="Trebuchet MS"/>
                <a:cs typeface="Trebuchet MS"/>
              </a:rPr>
              <a:t>світла</a:t>
            </a:r>
            <a:r>
              <a:rPr dirty="0" sz="2600" spc="-140">
                <a:latin typeface="Trebuchet MS"/>
                <a:cs typeface="Trebuchet MS"/>
              </a:rPr>
              <a:t> </a:t>
            </a:r>
            <a:r>
              <a:rPr dirty="0" sz="2600" spc="20">
                <a:latin typeface="Trebuchet MS"/>
                <a:cs typeface="Trebuchet MS"/>
              </a:rPr>
              <a:t>за</a:t>
            </a:r>
            <a:r>
              <a:rPr dirty="0" sz="2600" spc="-135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допомогою  </a:t>
            </a:r>
            <a:r>
              <a:rPr dirty="0" sz="2600" spc="155">
                <a:latin typeface="Trebuchet MS"/>
                <a:cs typeface="Trebuchet MS"/>
              </a:rPr>
              <a:t>фоторезистора</a:t>
            </a:r>
            <a:r>
              <a:rPr dirty="0" sz="2650" spc="155"/>
              <a:t>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64550" y="3021689"/>
            <a:ext cx="7807325" cy="94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95"/>
              </a:spcBef>
            </a:pP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650" spc="155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6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Резистор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під</a:t>
            </a:r>
            <a:r>
              <a:rPr dirty="0" sz="2650" spc="5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єднаний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95">
                <a:solidFill>
                  <a:srgbClr val="FFFFFF"/>
                </a:solidFill>
                <a:latin typeface="Trebuchet MS"/>
                <a:cs typeface="Trebuchet MS"/>
              </a:rPr>
              <a:t>АЦП</a:t>
            </a:r>
            <a:r>
              <a:rPr dirty="0" sz="2650" spc="19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6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00">
                <a:solidFill>
                  <a:srgbClr val="FFFFFF"/>
                </a:solidFill>
                <a:latin typeface="Trebuchet MS"/>
                <a:cs typeface="Trebuchet MS"/>
              </a:rPr>
              <a:t>що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перетворює 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аналоговий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сигнал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у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необхідний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нам</a:t>
            </a:r>
            <a:r>
              <a:rPr dirty="0" sz="2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цифровий</a:t>
            </a:r>
            <a:r>
              <a:rPr dirty="0" sz="2650" spc="1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6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785609" marR="5080">
              <a:lnSpc>
                <a:spcPct val="114399"/>
              </a:lnSpc>
              <a:spcBef>
                <a:spcPts val="95"/>
              </a:spcBef>
              <a:buAutoNum type="arabicPeriod" startAt="3"/>
              <a:tabLst>
                <a:tab pos="7176134" algn="l"/>
              </a:tabLst>
            </a:pPr>
            <a:r>
              <a:rPr dirty="0" spc="20"/>
              <a:t>Дані</a:t>
            </a:r>
            <a:r>
              <a:rPr dirty="0" spc="-145"/>
              <a:t> </a:t>
            </a:r>
            <a:r>
              <a:rPr dirty="0" spc="50"/>
              <a:t>з</a:t>
            </a:r>
            <a:r>
              <a:rPr dirty="0" spc="-145"/>
              <a:t> </a:t>
            </a:r>
            <a:r>
              <a:rPr dirty="0" spc="245"/>
              <a:t>АЦП</a:t>
            </a:r>
            <a:r>
              <a:rPr dirty="0" spc="-140"/>
              <a:t> </a:t>
            </a:r>
            <a:r>
              <a:rPr dirty="0" spc="20"/>
              <a:t>у</a:t>
            </a:r>
            <a:r>
              <a:rPr dirty="0" spc="-145"/>
              <a:t> </a:t>
            </a:r>
            <a:r>
              <a:rPr dirty="0" spc="55"/>
              <a:t>свою</a:t>
            </a:r>
            <a:r>
              <a:rPr dirty="0" spc="-140"/>
              <a:t> </a:t>
            </a:r>
            <a:r>
              <a:rPr dirty="0" spc="-10"/>
              <a:t>чергу</a:t>
            </a:r>
            <a:r>
              <a:rPr dirty="0" spc="-145"/>
              <a:t> </a:t>
            </a:r>
            <a:r>
              <a:rPr dirty="0" spc="85"/>
              <a:t>передаються</a:t>
            </a:r>
            <a:r>
              <a:rPr dirty="0" spc="-140"/>
              <a:t> </a:t>
            </a:r>
            <a:r>
              <a:rPr dirty="0" spc="40"/>
              <a:t>на</a:t>
            </a:r>
            <a:r>
              <a:rPr dirty="0" spc="-145"/>
              <a:t> </a:t>
            </a:r>
            <a:r>
              <a:rPr dirty="0" sz="2550" spc="70">
                <a:latin typeface="Arial"/>
                <a:cs typeface="Arial"/>
              </a:rPr>
              <a:t>STM</a:t>
            </a:r>
            <a:r>
              <a:rPr dirty="0" spc="70"/>
              <a:t>32</a:t>
            </a:r>
            <a:r>
              <a:rPr dirty="0" sz="2650" spc="70">
                <a:latin typeface="Arial"/>
                <a:cs typeface="Arial"/>
              </a:rPr>
              <a:t>,  </a:t>
            </a:r>
            <a:r>
              <a:rPr dirty="0" spc="-25"/>
              <a:t>звідки</a:t>
            </a:r>
            <a:r>
              <a:rPr dirty="0" spc="-145"/>
              <a:t> </a:t>
            </a:r>
            <a:r>
              <a:rPr dirty="0" spc="190"/>
              <a:t>потрапляють</a:t>
            </a:r>
            <a:r>
              <a:rPr dirty="0" spc="-140"/>
              <a:t> </a:t>
            </a:r>
            <a:r>
              <a:rPr dirty="0" spc="40"/>
              <a:t>на</a:t>
            </a:r>
            <a:r>
              <a:rPr dirty="0" spc="-140"/>
              <a:t> </a:t>
            </a:r>
            <a:r>
              <a:rPr dirty="0" spc="145"/>
              <a:t>комп</a:t>
            </a:r>
            <a:r>
              <a:rPr dirty="0" sz="2650" spc="145">
                <a:latin typeface="Arial"/>
                <a:cs typeface="Arial"/>
              </a:rPr>
              <a:t>'</a:t>
            </a:r>
            <a:r>
              <a:rPr dirty="0" spc="145"/>
              <a:t>ютер</a:t>
            </a:r>
            <a:r>
              <a:rPr dirty="0" spc="-145"/>
              <a:t> </a:t>
            </a:r>
            <a:r>
              <a:rPr dirty="0" spc="-15"/>
              <a:t>через</a:t>
            </a:r>
            <a:r>
              <a:rPr dirty="0" spc="-140"/>
              <a:t> </a:t>
            </a:r>
            <a:r>
              <a:rPr dirty="0" sz="2550" spc="20">
                <a:latin typeface="Arial"/>
                <a:cs typeface="Arial"/>
              </a:rPr>
              <a:t>COM</a:t>
            </a:r>
            <a:r>
              <a:rPr dirty="0" sz="2650" spc="20">
                <a:latin typeface="Arial"/>
                <a:cs typeface="Arial"/>
              </a:rPr>
              <a:t>-</a:t>
            </a:r>
            <a:r>
              <a:rPr dirty="0" sz="2550" spc="20">
                <a:latin typeface="Arial"/>
                <a:cs typeface="Arial"/>
              </a:rPr>
              <a:t>Po</a:t>
            </a:r>
            <a:r>
              <a:rPr dirty="0" spc="20"/>
              <a:t>rt</a:t>
            </a:r>
            <a:endParaRPr sz="2550">
              <a:latin typeface="Arial"/>
              <a:cs typeface="Arial"/>
            </a:endParaRPr>
          </a:p>
          <a:p>
            <a:pPr marL="6772909">
              <a:lnSpc>
                <a:spcPct val="100000"/>
              </a:lnSpc>
              <a:buClr>
                <a:srgbClr val="FFFFFF"/>
              </a:buClr>
              <a:buFont typeface="Trebuchet MS"/>
              <a:buAutoNum type="arabicPeriod" startAt="3"/>
            </a:pPr>
            <a:endParaRPr sz="2700"/>
          </a:p>
          <a:p>
            <a:pPr marL="6772909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Trebuchet MS"/>
              <a:buAutoNum type="arabicPeriod" startAt="3"/>
            </a:pPr>
            <a:endParaRPr sz="3550"/>
          </a:p>
          <a:p>
            <a:pPr marL="6785609" marR="139065">
              <a:lnSpc>
                <a:spcPct val="114399"/>
              </a:lnSpc>
              <a:buAutoNum type="arabicPeriod" startAt="3"/>
              <a:tabLst>
                <a:tab pos="7176134" algn="l"/>
              </a:tabLst>
            </a:pPr>
            <a:r>
              <a:rPr dirty="0" spc="40"/>
              <a:t>Там </a:t>
            </a:r>
            <a:r>
              <a:rPr dirty="0" spc="65"/>
              <a:t>вони </a:t>
            </a:r>
            <a:r>
              <a:rPr dirty="0" spc="125"/>
              <a:t>проходять </a:t>
            </a:r>
            <a:r>
              <a:rPr dirty="0" spc="-50"/>
              <a:t>усі </a:t>
            </a:r>
            <a:r>
              <a:rPr dirty="0" spc="-40"/>
              <a:t>необхідні </a:t>
            </a:r>
            <a:r>
              <a:rPr dirty="0" spc="15"/>
              <a:t>обробки</a:t>
            </a:r>
            <a:r>
              <a:rPr dirty="0" sz="2650" spc="15">
                <a:latin typeface="Arial"/>
                <a:cs typeface="Arial"/>
              </a:rPr>
              <a:t>, </a:t>
            </a:r>
            <a:r>
              <a:rPr dirty="0" spc="50"/>
              <a:t>а  </a:t>
            </a:r>
            <a:r>
              <a:rPr dirty="0" spc="-5"/>
              <a:t>саме</a:t>
            </a:r>
            <a:r>
              <a:rPr dirty="0" spc="-145"/>
              <a:t> </a:t>
            </a:r>
            <a:r>
              <a:rPr dirty="0" spc="-25"/>
              <a:t>нормалізацію</a:t>
            </a:r>
            <a:r>
              <a:rPr dirty="0" spc="-145"/>
              <a:t> </a:t>
            </a:r>
            <a:r>
              <a:rPr dirty="0" spc="390"/>
              <a:t>та</a:t>
            </a:r>
            <a:r>
              <a:rPr dirty="0" sz="2650" spc="390">
                <a:latin typeface="Arial"/>
                <a:cs typeface="Arial"/>
              </a:rPr>
              <a:t>,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pc="20"/>
              <a:t>за</a:t>
            </a:r>
            <a:r>
              <a:rPr dirty="0" spc="-145"/>
              <a:t> </a:t>
            </a:r>
            <a:r>
              <a:rPr dirty="0" spc="150"/>
              <a:t>потреби</a:t>
            </a:r>
            <a:r>
              <a:rPr dirty="0" sz="2650" spc="150">
                <a:latin typeface="Arial"/>
                <a:cs typeface="Arial"/>
              </a:rPr>
              <a:t>,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pc="-20"/>
              <a:t>усунення</a:t>
            </a:r>
            <a:r>
              <a:rPr dirty="0" spc="-140"/>
              <a:t> </a:t>
            </a:r>
            <a:r>
              <a:rPr dirty="0" spc="75"/>
              <a:t>шумів  </a:t>
            </a:r>
            <a:r>
              <a:rPr dirty="0" spc="-5"/>
              <a:t>самої</a:t>
            </a:r>
            <a:r>
              <a:rPr dirty="0" spc="-145"/>
              <a:t> </a:t>
            </a:r>
            <a:r>
              <a:rPr dirty="0" spc="-10"/>
              <a:t>лампи</a:t>
            </a:r>
            <a:r>
              <a:rPr dirty="0" sz="2650" spc="-10">
                <a:latin typeface="Arial"/>
                <a:cs typeface="Arial"/>
              </a:rPr>
              <a:t>.</a:t>
            </a:r>
            <a:endParaRPr sz="2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4550" y="8371875"/>
            <a:ext cx="7908290" cy="94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95"/>
              </a:spcBef>
            </a:pP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2650" spc="155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6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Останні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кроком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є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перетворення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кінцевих</a:t>
            </a:r>
            <a:r>
              <a:rPr dirty="0" sz="26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даних 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у 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файл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формату</a:t>
            </a:r>
            <a:r>
              <a:rPr dirty="0" sz="260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Arial"/>
                <a:cs typeface="Arial"/>
              </a:rPr>
              <a:t>WAV</a:t>
            </a:r>
            <a:r>
              <a:rPr dirty="0" sz="2650" spc="1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2261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4</a:t>
            </a:r>
            <a:endParaRPr sz="2650">
              <a:latin typeface="Play"/>
              <a:cs typeface="Play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6967" y="8801544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57FFDB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98" y="3657046"/>
            <a:ext cx="18289270" cy="6630034"/>
            <a:chOff x="-798" y="3657046"/>
            <a:chExt cx="18289270" cy="6630034"/>
          </a:xfrm>
        </p:grpSpPr>
        <p:sp>
          <p:nvSpPr>
            <p:cNvPr id="3" name="object 3"/>
            <p:cNvSpPr/>
            <p:nvPr/>
          </p:nvSpPr>
          <p:spPr>
            <a:xfrm>
              <a:off x="-798" y="3657046"/>
              <a:ext cx="18288746" cy="6629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46" y="7660111"/>
              <a:ext cx="47625" cy="1323975"/>
            </a:xfrm>
            <a:custGeom>
              <a:avLst/>
              <a:gdLst/>
              <a:ahLst/>
              <a:cxnLst/>
              <a:rect l="l" t="t" r="r" b="b"/>
              <a:pathLst>
                <a:path w="47625" h="1323975">
                  <a:moveTo>
                    <a:pt x="47625" y="1323975"/>
                  </a:moveTo>
                  <a:lnTo>
                    <a:pt x="0" y="1323975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13239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57546" y="929891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5</a:t>
            </a:r>
            <a:endParaRPr sz="2650">
              <a:latin typeface="Play"/>
              <a:cs typeface="Play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8724" y="4078559"/>
            <a:ext cx="16536035" cy="4147820"/>
            <a:chOff x="978724" y="4078559"/>
            <a:chExt cx="16536035" cy="4147820"/>
          </a:xfrm>
        </p:grpSpPr>
        <p:sp>
          <p:nvSpPr>
            <p:cNvPr id="7" name="object 7"/>
            <p:cNvSpPr/>
            <p:nvPr/>
          </p:nvSpPr>
          <p:spPr>
            <a:xfrm>
              <a:off x="978724" y="4082917"/>
              <a:ext cx="5353049" cy="41433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58529" y="4078559"/>
              <a:ext cx="5372099" cy="41433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71141" y="4082917"/>
              <a:ext cx="5543549" cy="4143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809205"/>
            <a:ext cx="7398384" cy="13754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50" spc="-800">
                <a:latin typeface="Play"/>
                <a:cs typeface="Play"/>
              </a:rPr>
              <a:t>Приклади</a:t>
            </a:r>
            <a:r>
              <a:rPr dirty="0" sz="8850" spc="-675">
                <a:latin typeface="Play"/>
                <a:cs typeface="Play"/>
              </a:rPr>
              <a:t> </a:t>
            </a:r>
            <a:r>
              <a:rPr dirty="0" sz="8850" spc="-690">
                <a:latin typeface="Play"/>
                <a:cs typeface="Play"/>
              </a:rPr>
              <a:t>Даних</a:t>
            </a:r>
            <a:endParaRPr sz="8850">
              <a:latin typeface="Play"/>
              <a:cs typeface="Play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16316" y="949076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FFFFFF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9164" y="2974063"/>
            <a:ext cx="3868420" cy="799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50" spc="-35">
                <a:solidFill>
                  <a:srgbClr val="57FFDB"/>
                </a:solidFill>
                <a:latin typeface="Arial"/>
                <a:cs typeface="Arial"/>
              </a:rPr>
              <a:t>ДАНІ </a:t>
            </a:r>
            <a:r>
              <a:rPr dirty="0" sz="5050" spc="-340">
                <a:solidFill>
                  <a:srgbClr val="57FFDB"/>
                </a:solidFill>
                <a:latin typeface="Arial"/>
                <a:cs typeface="Arial"/>
              </a:rPr>
              <a:t>З </a:t>
            </a:r>
            <a:r>
              <a:rPr dirty="0" sz="5050" spc="5">
                <a:solidFill>
                  <a:srgbClr val="57FFDB"/>
                </a:solidFill>
                <a:latin typeface="Arial"/>
                <a:cs typeface="Arial"/>
              </a:rPr>
              <a:t>50</a:t>
            </a:r>
            <a:r>
              <a:rPr dirty="0" sz="5050" spc="4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5050" spc="-130">
                <a:solidFill>
                  <a:srgbClr val="57FFDB"/>
                </a:solidFill>
                <a:latin typeface="Arial"/>
                <a:cs typeface="Arial"/>
              </a:rPr>
              <a:t>ГЦ</a:t>
            </a:r>
            <a:endParaRPr sz="5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7014" y="3107657"/>
            <a:ext cx="4226560" cy="799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50" spc="-35">
                <a:solidFill>
                  <a:srgbClr val="57FFDB"/>
                </a:solidFill>
                <a:latin typeface="Arial"/>
                <a:cs typeface="Arial"/>
              </a:rPr>
              <a:t>ДАНІ </a:t>
            </a:r>
            <a:r>
              <a:rPr dirty="0" sz="5050" spc="-340">
                <a:solidFill>
                  <a:srgbClr val="57FFDB"/>
                </a:solidFill>
                <a:latin typeface="Arial"/>
                <a:cs typeface="Arial"/>
              </a:rPr>
              <a:t>З </a:t>
            </a:r>
            <a:r>
              <a:rPr dirty="0" sz="5050" spc="5">
                <a:solidFill>
                  <a:srgbClr val="57FFDB"/>
                </a:solidFill>
                <a:latin typeface="Arial"/>
                <a:cs typeface="Arial"/>
              </a:rPr>
              <a:t>100</a:t>
            </a:r>
            <a:r>
              <a:rPr dirty="0" sz="5050" spc="4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5050" spc="-130">
                <a:solidFill>
                  <a:srgbClr val="57FFDB"/>
                </a:solidFill>
                <a:latin typeface="Arial"/>
                <a:cs typeface="Arial"/>
              </a:rPr>
              <a:t>ГЦ</a:t>
            </a:r>
            <a:endParaRPr sz="5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99527" y="3107657"/>
            <a:ext cx="4226560" cy="799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50" spc="-35">
                <a:solidFill>
                  <a:srgbClr val="57FFDB"/>
                </a:solidFill>
                <a:latin typeface="Arial"/>
                <a:cs typeface="Arial"/>
              </a:rPr>
              <a:t>ДАНІ </a:t>
            </a:r>
            <a:r>
              <a:rPr dirty="0" sz="5050" spc="-340">
                <a:solidFill>
                  <a:srgbClr val="57FFDB"/>
                </a:solidFill>
                <a:latin typeface="Arial"/>
                <a:cs typeface="Arial"/>
              </a:rPr>
              <a:t>З </a:t>
            </a:r>
            <a:r>
              <a:rPr dirty="0" sz="5050" spc="5">
                <a:solidFill>
                  <a:srgbClr val="57FFDB"/>
                </a:solidFill>
                <a:latin typeface="Arial"/>
                <a:cs typeface="Arial"/>
              </a:rPr>
              <a:t>150</a:t>
            </a:r>
            <a:r>
              <a:rPr dirty="0" sz="5050" spc="4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5050" spc="-130">
                <a:solidFill>
                  <a:srgbClr val="57FFDB"/>
                </a:solidFill>
                <a:latin typeface="Arial"/>
                <a:cs typeface="Arial"/>
              </a:rPr>
              <a:t>ГЦ</a:t>
            </a:r>
            <a:endParaRPr sz="5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699" y="0"/>
            <a:ext cx="14405838" cy="3287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2261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6</a:t>
            </a:r>
            <a:endParaRPr sz="2650">
              <a:latin typeface="Play"/>
              <a:cs typeface="Play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700" y="3931592"/>
            <a:ext cx="4792980" cy="799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50" spc="-180">
                <a:solidFill>
                  <a:srgbClr val="57FFDB"/>
                </a:solidFill>
              </a:rPr>
              <a:t>ПОГЛЯД </a:t>
            </a:r>
            <a:r>
              <a:rPr dirty="0" sz="5050" spc="-340">
                <a:solidFill>
                  <a:srgbClr val="57FFDB"/>
                </a:solidFill>
              </a:rPr>
              <a:t>З</a:t>
            </a:r>
            <a:r>
              <a:rPr dirty="0" sz="5050" spc="-65">
                <a:solidFill>
                  <a:srgbClr val="57FFDB"/>
                </a:solidFill>
              </a:rPr>
              <a:t> </a:t>
            </a:r>
            <a:r>
              <a:rPr dirty="0" sz="5050" spc="-215">
                <a:solidFill>
                  <a:srgbClr val="57FFDB"/>
                </a:solidFill>
              </a:rPr>
              <a:t>БОКУ</a:t>
            </a:r>
            <a:endParaRPr sz="5050"/>
          </a:p>
        </p:txBody>
      </p:sp>
      <p:grpSp>
        <p:nvGrpSpPr>
          <p:cNvPr id="6" name="object 6"/>
          <p:cNvGrpSpPr/>
          <p:nvPr/>
        </p:nvGrpSpPr>
        <p:grpSpPr>
          <a:xfrm>
            <a:off x="4157083" y="0"/>
            <a:ext cx="14131290" cy="10287000"/>
            <a:chOff x="4157083" y="0"/>
            <a:chExt cx="14131290" cy="10287000"/>
          </a:xfrm>
        </p:grpSpPr>
        <p:sp>
          <p:nvSpPr>
            <p:cNvPr id="7" name="object 7"/>
            <p:cNvSpPr/>
            <p:nvPr/>
          </p:nvSpPr>
          <p:spPr>
            <a:xfrm>
              <a:off x="13101751" y="4280328"/>
              <a:ext cx="5186248" cy="6006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57083" y="4424293"/>
              <a:ext cx="8095180" cy="58627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45322" y="0"/>
              <a:ext cx="8893823" cy="5969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184"/>
            <a:ext cx="18287999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75581" y="475830"/>
            <a:ext cx="7830184" cy="13754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50" spc="-520">
                <a:latin typeface="Play"/>
                <a:cs typeface="Play"/>
              </a:rPr>
              <a:t>Кінцеві</a:t>
            </a:r>
            <a:r>
              <a:rPr dirty="0" sz="8850" spc="-630">
                <a:latin typeface="Play"/>
                <a:cs typeface="Play"/>
              </a:rPr>
              <a:t> </a:t>
            </a:r>
            <a:r>
              <a:rPr dirty="0" sz="8850" spc="-705">
                <a:latin typeface="Play"/>
                <a:cs typeface="Play"/>
              </a:rPr>
              <a:t>висновки</a:t>
            </a:r>
            <a:endParaRPr sz="8850">
              <a:latin typeface="Play"/>
              <a:cs typeface="Pla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750" y="4865968"/>
            <a:ext cx="5653405" cy="5389880"/>
          </a:xfrm>
          <a:prstGeom prst="rect">
            <a:avLst/>
          </a:prstGeom>
        </p:spPr>
        <p:txBody>
          <a:bodyPr wrap="square" lIns="0" tIns="274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3300" spc="-150">
                <a:solidFill>
                  <a:srgbClr val="57FFDB"/>
                </a:solidFill>
                <a:latin typeface="Play"/>
                <a:cs typeface="Play"/>
              </a:rPr>
              <a:t>ЧИ </a:t>
            </a:r>
            <a:r>
              <a:rPr dirty="0" sz="3300" spc="-100">
                <a:solidFill>
                  <a:srgbClr val="57FFDB"/>
                </a:solidFill>
                <a:latin typeface="Play"/>
                <a:cs typeface="Play"/>
              </a:rPr>
              <a:t>ВДАЛОСЯ</a:t>
            </a:r>
            <a:r>
              <a:rPr dirty="0" sz="3300" spc="60">
                <a:solidFill>
                  <a:srgbClr val="57FFDB"/>
                </a:solidFill>
                <a:latin typeface="Play"/>
                <a:cs typeface="Play"/>
              </a:rPr>
              <a:t> </a:t>
            </a:r>
            <a:r>
              <a:rPr dirty="0" sz="3300" spc="-185">
                <a:solidFill>
                  <a:srgbClr val="57FFDB"/>
                </a:solidFill>
                <a:latin typeface="Play"/>
                <a:cs typeface="Play"/>
              </a:rPr>
              <a:t>НАМ</a:t>
            </a:r>
            <a:endParaRPr sz="3300">
              <a:latin typeface="Play"/>
              <a:cs typeface="Play"/>
            </a:endParaRPr>
          </a:p>
          <a:p>
            <a:pPr marL="12700" marR="5080">
              <a:lnSpc>
                <a:spcPct val="113799"/>
              </a:lnSpc>
              <a:spcBef>
                <a:spcPts val="1290"/>
              </a:spcBef>
            </a:pPr>
            <a:r>
              <a:rPr dirty="0" sz="275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7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жаль</a:t>
            </a: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ні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8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0">
                <a:solidFill>
                  <a:srgbClr val="FFFFFF"/>
                </a:solidFill>
                <a:latin typeface="Trebuchet MS"/>
                <a:cs typeface="Trebuchet MS"/>
              </a:rPr>
              <a:t>Зрештою</a:t>
            </a:r>
            <a:r>
              <a:rPr dirty="0" sz="27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">
                <a:solidFill>
                  <a:srgbClr val="FFFFFF"/>
                </a:solidFill>
                <a:latin typeface="Trebuchet MS"/>
                <a:cs typeface="Trebuchet MS"/>
              </a:rPr>
              <a:t>виявилося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2750" spc="235">
                <a:solidFill>
                  <a:srgbClr val="FFFFFF"/>
                </a:solidFill>
                <a:latin typeface="Trebuchet MS"/>
                <a:cs typeface="Trebuchet MS"/>
              </a:rPr>
              <a:t>що </a:t>
            </a:r>
            <a:r>
              <a:rPr dirty="0" sz="2750" spc="6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750" spc="250">
                <a:solidFill>
                  <a:srgbClr val="FFFFFF"/>
                </a:solidFill>
                <a:latin typeface="Trebuchet MS"/>
                <a:cs typeface="Trebuchet MS"/>
              </a:rPr>
              <a:t>результат </a:t>
            </a:r>
            <a:r>
              <a:rPr dirty="0" sz="2750" spc="330">
                <a:solidFill>
                  <a:srgbClr val="FFFFFF"/>
                </a:solidFill>
                <a:latin typeface="Trebuchet MS"/>
                <a:cs typeface="Trebuchet MS"/>
              </a:rPr>
              <a:t>суттєво</a:t>
            </a:r>
            <a:r>
              <a:rPr dirty="0" sz="2850" spc="33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2750" spc="65">
                <a:solidFill>
                  <a:srgbClr val="FFFFFF"/>
                </a:solidFill>
                <a:latin typeface="Trebuchet MS"/>
                <a:cs typeface="Trebuchet MS"/>
              </a:rPr>
              <a:t>якщо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dirty="0" sz="2750" spc="165">
                <a:solidFill>
                  <a:srgbClr val="FFFFFF"/>
                </a:solidFill>
                <a:latin typeface="Trebuchet MS"/>
                <a:cs typeface="Trebuchet MS"/>
              </a:rPr>
              <a:t>повністю</a:t>
            </a:r>
            <a:r>
              <a:rPr dirty="0" sz="2850" spc="16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впливає  </a:t>
            </a:r>
            <a:r>
              <a:rPr dirty="0" sz="2750" spc="170">
                <a:solidFill>
                  <a:srgbClr val="FFFFFF"/>
                </a:solidFill>
                <a:latin typeface="Trebuchet MS"/>
                <a:cs typeface="Trebuchet MS"/>
              </a:rPr>
              <a:t>якість</a:t>
            </a:r>
            <a:r>
              <a:rPr dirty="0" sz="27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85">
                <a:solidFill>
                  <a:srgbClr val="FFFFFF"/>
                </a:solidFill>
                <a:latin typeface="Trebuchet MS"/>
                <a:cs typeface="Trebuchet MS"/>
              </a:rPr>
              <a:t>АЦП</a:t>
            </a:r>
            <a:r>
              <a:rPr dirty="0" sz="27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615">
                <a:solidFill>
                  <a:srgbClr val="FFFFFF"/>
                </a:solidFill>
                <a:latin typeface="Trebuchet MS"/>
                <a:cs typeface="Trebuchet MS"/>
              </a:rPr>
              <a:t>та</a:t>
            </a:r>
            <a:r>
              <a:rPr dirty="0" sz="27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80">
                <a:solidFill>
                  <a:srgbClr val="FFFFFF"/>
                </a:solidFill>
                <a:latin typeface="Trebuchet MS"/>
                <a:cs typeface="Trebuchet MS"/>
              </a:rPr>
              <a:t>фоторезистора</a:t>
            </a:r>
            <a:r>
              <a:rPr dirty="0" sz="2850" spc="180">
                <a:solidFill>
                  <a:srgbClr val="FFFFFF"/>
                </a:solidFill>
                <a:latin typeface="Arial"/>
                <a:cs typeface="Arial"/>
              </a:rPr>
              <a:t>.  </a:t>
            </a:r>
            <a:r>
              <a:rPr dirty="0" sz="2750" spc="100">
                <a:solidFill>
                  <a:srgbClr val="FFFFFF"/>
                </a:solidFill>
                <a:latin typeface="Trebuchet MS"/>
                <a:cs typeface="Trebuchet MS"/>
              </a:rPr>
              <a:t>Перший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за </a:t>
            </a:r>
            <a:r>
              <a:rPr dirty="0" sz="2750" spc="85">
                <a:solidFill>
                  <a:srgbClr val="FFFFFF"/>
                </a:solidFill>
                <a:latin typeface="Trebuchet MS"/>
                <a:cs typeface="Trebuchet MS"/>
              </a:rPr>
              <a:t>нашими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передбачен</a:t>
            </a:r>
            <a:r>
              <a:rPr dirty="0" sz="2850" spc="25">
                <a:solidFill>
                  <a:srgbClr val="FFFFFF"/>
                </a:solidFill>
                <a:latin typeface="Arial"/>
                <a:cs typeface="Arial"/>
              </a:rPr>
              <a:t>-  </a:t>
            </a:r>
            <a:r>
              <a:rPr dirty="0" sz="2750" spc="15">
                <a:solidFill>
                  <a:srgbClr val="FFFFFF"/>
                </a:solidFill>
                <a:latin typeface="Trebuchet MS"/>
                <a:cs typeface="Trebuchet MS"/>
              </a:rPr>
              <a:t>нями </a:t>
            </a:r>
            <a:r>
              <a:rPr dirty="0" sz="2750" spc="75">
                <a:solidFill>
                  <a:srgbClr val="FFFFFF"/>
                </a:solidFill>
                <a:latin typeface="Trebuchet MS"/>
                <a:cs typeface="Trebuchet MS"/>
              </a:rPr>
              <a:t>й </a:t>
            </a:r>
            <a:r>
              <a:rPr dirty="0" sz="2750" spc="170">
                <a:solidFill>
                  <a:srgbClr val="FFFFFF"/>
                </a:solidFill>
                <a:latin typeface="Trebuchet MS"/>
                <a:cs typeface="Trebuchet MS"/>
              </a:rPr>
              <a:t>теоремою </a:t>
            </a:r>
            <a:r>
              <a:rPr dirty="0" sz="2750" spc="105">
                <a:solidFill>
                  <a:srgbClr val="FFFFFF"/>
                </a:solidFill>
                <a:latin typeface="Trebuchet MS"/>
                <a:cs typeface="Trebuchet MS"/>
              </a:rPr>
              <a:t>Котєльнікова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повинен </a:t>
            </a:r>
            <a:r>
              <a:rPr dirty="0" sz="2750" spc="320">
                <a:solidFill>
                  <a:srgbClr val="FFFFFF"/>
                </a:solidFill>
                <a:latin typeface="Trebuchet MS"/>
                <a:cs typeface="Trebuchet MS"/>
              </a:rPr>
              <a:t>мати </a:t>
            </a:r>
            <a:r>
              <a:rPr dirty="0" sz="2750" spc="175">
                <a:solidFill>
                  <a:srgbClr val="FFFFFF"/>
                </a:solidFill>
                <a:latin typeface="Trebuchet MS"/>
                <a:cs typeface="Trebuchet MS"/>
              </a:rPr>
              <a:t>швидкість </a:t>
            </a:r>
            <a:r>
              <a:rPr dirty="0" sz="2850" spc="145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dirty="0" sz="2750" spc="145">
                <a:solidFill>
                  <a:srgbClr val="FFFFFF"/>
                </a:solidFill>
                <a:latin typeface="Trebuchet MS"/>
                <a:cs typeface="Trebuchet MS"/>
              </a:rPr>
              <a:t>4000  </a:t>
            </a:r>
            <a:r>
              <a:rPr dirty="0" sz="2750" spc="80">
                <a:solidFill>
                  <a:srgbClr val="FFFFFF"/>
                </a:solidFill>
                <a:latin typeface="Trebuchet MS"/>
                <a:cs typeface="Trebuchet MS"/>
              </a:rPr>
              <a:t>значень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750" spc="8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другий </a:t>
            </a:r>
            <a:r>
              <a:rPr dirty="0" sz="2850" spc="26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широкий  </a:t>
            </a:r>
            <a:r>
              <a:rPr dirty="0" sz="2750" spc="15">
                <a:solidFill>
                  <a:srgbClr val="FFFFFF"/>
                </a:solidFill>
                <a:latin typeface="Trebuchet MS"/>
                <a:cs typeface="Trebuchet MS"/>
              </a:rPr>
              <a:t>діапазон </a:t>
            </a:r>
            <a:r>
              <a:rPr dirty="0" sz="2750" spc="-10">
                <a:solidFill>
                  <a:srgbClr val="FFFFFF"/>
                </a:solidFill>
                <a:latin typeface="Trebuchet MS"/>
                <a:cs typeface="Trebuchet MS"/>
              </a:rPr>
              <a:t>можливих </a:t>
            </a:r>
            <a:r>
              <a:rPr dirty="0" sz="2750" spc="-30">
                <a:solidFill>
                  <a:srgbClr val="FFFFFF"/>
                </a:solidFill>
                <a:latin typeface="Trebuchet MS"/>
                <a:cs typeface="Trebuchet MS"/>
              </a:rPr>
              <a:t>вхідних</a:t>
            </a:r>
            <a:r>
              <a:rPr dirty="0" sz="275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напруг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2546" y="5582980"/>
            <a:ext cx="4977765" cy="4406265"/>
          </a:xfrm>
          <a:prstGeom prst="rect">
            <a:avLst/>
          </a:prstGeom>
        </p:spPr>
        <p:txBody>
          <a:bodyPr wrap="square" lIns="0" tIns="274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3300" spc="-150">
                <a:solidFill>
                  <a:srgbClr val="57FFDB"/>
                </a:solidFill>
                <a:latin typeface="Play"/>
                <a:cs typeface="Play"/>
              </a:rPr>
              <a:t>ЧИ</a:t>
            </a:r>
            <a:r>
              <a:rPr dirty="0" sz="3300" spc="-45">
                <a:solidFill>
                  <a:srgbClr val="57FFDB"/>
                </a:solidFill>
                <a:latin typeface="Play"/>
                <a:cs typeface="Play"/>
              </a:rPr>
              <a:t> </a:t>
            </a:r>
            <a:r>
              <a:rPr dirty="0" sz="3300" spc="-155">
                <a:solidFill>
                  <a:srgbClr val="57FFDB"/>
                </a:solidFill>
                <a:latin typeface="Play"/>
                <a:cs typeface="Play"/>
              </a:rPr>
              <a:t>МОЖЛИВО</a:t>
            </a:r>
            <a:endParaRPr sz="3300">
              <a:latin typeface="Play"/>
              <a:cs typeface="Play"/>
            </a:endParaRPr>
          </a:p>
          <a:p>
            <a:pPr marL="12700" marR="5080">
              <a:lnSpc>
                <a:spcPct val="114799"/>
              </a:lnSpc>
              <a:spcBef>
                <a:spcPts val="1255"/>
              </a:spcBef>
            </a:pPr>
            <a:r>
              <a:rPr dirty="0" sz="2750" spc="200">
                <a:solidFill>
                  <a:srgbClr val="FFFFFF"/>
                </a:solidFill>
                <a:latin typeface="Trebuchet MS"/>
                <a:cs typeface="Trebuchet MS"/>
              </a:rPr>
              <a:t>Існують </a:t>
            </a:r>
            <a:r>
              <a:rPr dirty="0" sz="2750" spc="75">
                <a:solidFill>
                  <a:srgbClr val="FFFFFF"/>
                </a:solidFill>
                <a:latin typeface="Trebuchet MS"/>
                <a:cs typeface="Trebuchet MS"/>
              </a:rPr>
              <a:t>й </a:t>
            </a:r>
            <a:r>
              <a:rPr dirty="0" sz="2750" spc="50">
                <a:solidFill>
                  <a:srgbClr val="FFFFFF"/>
                </a:solidFill>
                <a:latin typeface="Trebuchet MS"/>
                <a:cs typeface="Trebuchet MS"/>
              </a:rPr>
              <a:t>інші </a:t>
            </a:r>
            <a:r>
              <a:rPr dirty="0" sz="2750" spc="155">
                <a:solidFill>
                  <a:srgbClr val="FFFFFF"/>
                </a:solidFill>
                <a:latin typeface="Trebuchet MS"/>
                <a:cs typeface="Trebuchet MS"/>
              </a:rPr>
              <a:t>варіанти</a:t>
            </a:r>
            <a:r>
              <a:rPr dirty="0" sz="2850" spc="15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-90">
                <a:solidFill>
                  <a:srgbClr val="FFFFFF"/>
                </a:solidFill>
                <a:latin typeface="Trebuchet MS"/>
                <a:cs typeface="Trebuchet MS"/>
              </a:rPr>
              <a:t>які  </a:t>
            </a:r>
            <a:r>
              <a:rPr dirty="0" sz="2750" spc="170">
                <a:solidFill>
                  <a:srgbClr val="FFFFFF"/>
                </a:solidFill>
                <a:latin typeface="Trebuchet MS"/>
                <a:cs typeface="Trebuchet MS"/>
              </a:rPr>
              <a:t>допоможуть </a:t>
            </a:r>
            <a:r>
              <a:rPr dirty="0" sz="2750" spc="65">
                <a:solidFill>
                  <a:srgbClr val="FFFFFF"/>
                </a:solidFill>
                <a:latin typeface="Trebuchet MS"/>
                <a:cs typeface="Trebuchet MS"/>
              </a:rPr>
              <a:t>нам 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у </a:t>
            </a:r>
            <a:r>
              <a:rPr dirty="0" sz="2750" spc="340">
                <a:solidFill>
                  <a:srgbClr val="FFFFFF"/>
                </a:solidFill>
                <a:latin typeface="Trebuchet MS"/>
                <a:cs typeface="Trebuchet MS"/>
              </a:rPr>
              <a:t>тому </a:t>
            </a:r>
            <a:r>
              <a:rPr dirty="0" sz="2750" spc="40">
                <a:solidFill>
                  <a:srgbClr val="FFFFFF"/>
                </a:solidFill>
                <a:latin typeface="Trebuchet MS"/>
                <a:cs typeface="Trebuchet MS"/>
              </a:rPr>
              <a:t>чи  </a:t>
            </a:r>
            <a:r>
              <a:rPr dirty="0" sz="2750" spc="75">
                <a:solidFill>
                  <a:srgbClr val="FFFFFF"/>
                </a:solidFill>
                <a:latin typeface="Trebuchet MS"/>
                <a:cs typeface="Trebuchet MS"/>
              </a:rPr>
              <a:t>іншому </a:t>
            </a:r>
            <a:r>
              <a:rPr dirty="0" sz="2750" spc="5">
                <a:solidFill>
                  <a:srgbClr val="FFFFFF"/>
                </a:solidFill>
                <a:latin typeface="Trebuchet MS"/>
                <a:cs typeface="Trebuchet MS"/>
              </a:rPr>
              <a:t>значенні</a:t>
            </a:r>
            <a:r>
              <a:rPr dirty="0" sz="2750" spc="-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28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dirty="0" sz="2750" spc="280">
                <a:solidFill>
                  <a:srgbClr val="FFFFFF"/>
                </a:solidFill>
                <a:latin typeface="Trebuchet MS"/>
                <a:cs typeface="Trebuchet MS"/>
              </a:rPr>
              <a:t>прочитати  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звук </a:t>
            </a:r>
            <a:r>
              <a:rPr dirty="0" sz="2750" spc="-35">
                <a:solidFill>
                  <a:srgbClr val="FFFFFF"/>
                </a:solidFill>
                <a:latin typeface="Trebuchet MS"/>
                <a:cs typeface="Trebuchet MS"/>
              </a:rPr>
              <a:t>зі </a:t>
            </a:r>
            <a:r>
              <a:rPr dirty="0" sz="2750" spc="160">
                <a:solidFill>
                  <a:srgbClr val="FFFFFF"/>
                </a:solidFill>
                <a:latin typeface="Trebuchet MS"/>
                <a:cs typeface="Trebuchet MS"/>
              </a:rPr>
              <a:t>світла</a:t>
            </a:r>
            <a:r>
              <a:rPr dirty="0" sz="2850" spc="160">
                <a:solidFill>
                  <a:srgbClr val="FFFFFF"/>
                </a:solidFill>
                <a:latin typeface="Arial"/>
                <a:cs typeface="Arial"/>
              </a:rPr>
              <a:t>", </a:t>
            </a:r>
            <a:r>
              <a:rPr dirty="0" sz="2750" spc="265">
                <a:solidFill>
                  <a:srgbClr val="FFFFFF"/>
                </a:solidFill>
                <a:latin typeface="Trebuchet MS"/>
                <a:cs typeface="Trebuchet MS"/>
              </a:rPr>
              <a:t>проте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ми  </a:t>
            </a:r>
            <a:r>
              <a:rPr dirty="0" sz="2750" spc="-20">
                <a:solidFill>
                  <a:srgbClr val="FFFFFF"/>
                </a:solidFill>
                <a:latin typeface="Trebuchet MS"/>
                <a:cs typeface="Trebuchet MS"/>
              </a:rPr>
              <a:t>намагалися </a:t>
            </a:r>
            <a:r>
              <a:rPr dirty="0" sz="2750" spc="100">
                <a:solidFill>
                  <a:srgbClr val="FFFFFF"/>
                </a:solidFill>
                <a:latin typeface="Trebuchet MS"/>
                <a:cs typeface="Trebuchet MS"/>
              </a:rPr>
              <a:t>слідувати </a:t>
            </a:r>
            <a:r>
              <a:rPr dirty="0" sz="2750" spc="15">
                <a:solidFill>
                  <a:srgbClr val="FFFFFF"/>
                </a:solidFill>
                <a:latin typeface="Trebuchet MS"/>
                <a:cs typeface="Trebuchet MS"/>
              </a:rPr>
              <a:t>саме  оригінальному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максимально  </a:t>
            </a:r>
            <a:r>
              <a:rPr dirty="0" sz="2850" spc="15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dirty="0" sz="2750" spc="150">
                <a:solidFill>
                  <a:srgbClr val="FFFFFF"/>
                </a:solidFill>
                <a:latin typeface="Trebuchet MS"/>
                <a:cs typeface="Trebuchet MS"/>
              </a:rPr>
              <a:t>бюджетному</a:t>
            </a:r>
            <a:r>
              <a:rPr dirty="0" sz="2850" spc="15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dirty="0" sz="28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60">
                <a:solidFill>
                  <a:srgbClr val="FFFFFF"/>
                </a:solidFill>
                <a:latin typeface="Trebuchet MS"/>
                <a:cs typeface="Trebuchet MS"/>
              </a:rPr>
              <a:t>концепту</a:t>
            </a:r>
            <a:r>
              <a:rPr dirty="0" sz="2850" spc="16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22300" y="6054247"/>
            <a:ext cx="4908550" cy="4063365"/>
          </a:xfrm>
          <a:prstGeom prst="rect">
            <a:avLst/>
          </a:prstGeom>
        </p:spPr>
        <p:txBody>
          <a:bodyPr wrap="square" lIns="0" tIns="3035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390"/>
              </a:spcBef>
            </a:pPr>
            <a:r>
              <a:rPr dirty="0" sz="3400" spc="-110">
                <a:solidFill>
                  <a:srgbClr val="57FFDB"/>
                </a:solidFill>
                <a:latin typeface="Play"/>
                <a:cs typeface="Play"/>
              </a:rPr>
              <a:t>ПЕРСПЕКТИВИ </a:t>
            </a:r>
            <a:r>
              <a:rPr dirty="0" sz="3400" spc="-210">
                <a:solidFill>
                  <a:srgbClr val="57FFDB"/>
                </a:solidFill>
                <a:latin typeface="Play"/>
                <a:cs typeface="Play"/>
              </a:rPr>
              <a:t>Й</a:t>
            </a:r>
            <a:r>
              <a:rPr dirty="0" sz="3400" spc="10">
                <a:solidFill>
                  <a:srgbClr val="57FFDB"/>
                </a:solidFill>
                <a:latin typeface="Play"/>
                <a:cs typeface="Play"/>
              </a:rPr>
              <a:t> </a:t>
            </a:r>
            <a:r>
              <a:rPr dirty="0" sz="3400" spc="-210">
                <a:solidFill>
                  <a:srgbClr val="57FFDB"/>
                </a:solidFill>
                <a:latin typeface="Play"/>
                <a:cs typeface="Play"/>
              </a:rPr>
              <a:t>ПЛАНИ</a:t>
            </a:r>
            <a:endParaRPr sz="3400">
              <a:latin typeface="Play"/>
              <a:cs typeface="Play"/>
            </a:endParaRPr>
          </a:p>
          <a:p>
            <a:pPr marL="12700" marR="5080">
              <a:lnSpc>
                <a:spcPct val="115100"/>
              </a:lnSpc>
              <a:spcBef>
                <a:spcPts val="1400"/>
              </a:spcBef>
            </a:pP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Якщо </a:t>
            </a:r>
            <a:r>
              <a:rPr dirty="0" sz="2850" spc="200">
                <a:solidFill>
                  <a:srgbClr val="FFFFFF"/>
                </a:solidFill>
                <a:latin typeface="Trebuchet MS"/>
                <a:cs typeface="Trebuchet MS"/>
              </a:rPr>
              <a:t>говорити </a:t>
            </a:r>
            <a:r>
              <a:rPr dirty="0" sz="2850" spc="80">
                <a:solidFill>
                  <a:srgbClr val="FFFFFF"/>
                </a:solidFill>
                <a:latin typeface="Trebuchet MS"/>
                <a:cs typeface="Trebuchet MS"/>
              </a:rPr>
              <a:t>про  </a:t>
            </a:r>
            <a:r>
              <a:rPr dirty="0" sz="2850" spc="130">
                <a:solidFill>
                  <a:srgbClr val="FFFFFF"/>
                </a:solidFill>
                <a:latin typeface="Trebuchet MS"/>
                <a:cs typeface="Trebuchet MS"/>
              </a:rPr>
              <a:t>потенційне 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продовження  </a:t>
            </a:r>
            <a:r>
              <a:rPr dirty="0" sz="2850" spc="160">
                <a:solidFill>
                  <a:srgbClr val="FFFFFF"/>
                </a:solidFill>
                <a:latin typeface="Trebuchet MS"/>
                <a:cs typeface="Trebuchet MS"/>
              </a:rPr>
              <a:t>проекту</a:t>
            </a:r>
            <a:r>
              <a:rPr dirty="0" sz="2950" spc="16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50" spc="120">
                <a:solidFill>
                  <a:srgbClr val="FFFFFF"/>
                </a:solidFill>
                <a:latin typeface="Trebuchet MS"/>
                <a:cs typeface="Trebuchet MS"/>
              </a:rPr>
              <a:t>воно </a:t>
            </a:r>
            <a:r>
              <a:rPr dirty="0" sz="2850" spc="5">
                <a:solidFill>
                  <a:srgbClr val="FFFFFF"/>
                </a:solidFill>
                <a:latin typeface="Trebuchet MS"/>
                <a:cs typeface="Trebuchet MS"/>
              </a:rPr>
              <a:t>передбачає 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пошук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обладнання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яке  </a:t>
            </a:r>
            <a:r>
              <a:rPr dirty="0" sz="2850" spc="120">
                <a:solidFill>
                  <a:srgbClr val="FFFFFF"/>
                </a:solidFill>
                <a:latin typeface="Trebuchet MS"/>
                <a:cs typeface="Trebuchet MS"/>
              </a:rPr>
              <a:t>задовільнить 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найбільший 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балагс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Trebuchet MS"/>
                <a:cs typeface="Trebuchet MS"/>
              </a:rPr>
              <a:t>між</a:t>
            </a:r>
            <a:r>
              <a:rPr dirty="0" sz="28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50">
                <a:solidFill>
                  <a:srgbClr val="FFFFFF"/>
                </a:solidFill>
                <a:latin typeface="Trebuchet MS"/>
                <a:cs typeface="Trebuchet MS"/>
              </a:rPr>
              <a:t>якістю</a:t>
            </a:r>
            <a:r>
              <a:rPr dirty="0" sz="28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635">
                <a:solidFill>
                  <a:srgbClr val="FFFFFF"/>
                </a:solidFill>
                <a:latin typeface="Trebuchet MS"/>
                <a:cs typeface="Trebuchet MS"/>
              </a:rPr>
              <a:t>та</a:t>
            </a:r>
            <a:r>
              <a:rPr dirty="0" sz="28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Trebuchet MS"/>
                <a:cs typeface="Trebuchet MS"/>
              </a:rPr>
              <a:t>ціною</a:t>
            </a:r>
            <a:r>
              <a:rPr dirty="0" sz="2950" spc="4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100128"/>
            <a:ext cx="5136515" cy="2494280"/>
          </a:xfrm>
          <a:prstGeom prst="rect">
            <a:avLst/>
          </a:prstGeom>
        </p:spPr>
        <p:txBody>
          <a:bodyPr wrap="square" lIns="0" tIns="241935" rIns="0" bIns="0" rtlCol="0" vert="horz">
            <a:spAutoFit/>
          </a:bodyPr>
          <a:lstStyle/>
          <a:p>
            <a:pPr marL="12700" marR="5080">
              <a:lnSpc>
                <a:spcPts val="8810"/>
              </a:lnSpc>
              <a:spcBef>
                <a:spcPts val="1905"/>
              </a:spcBef>
            </a:pPr>
            <a:r>
              <a:rPr dirty="0" sz="8850" spc="-665">
                <a:solidFill>
                  <a:srgbClr val="FFFFFF"/>
                </a:solidFill>
                <a:latin typeface="Play"/>
                <a:cs typeface="Play"/>
              </a:rPr>
              <a:t>Корисна  </a:t>
            </a:r>
            <a:r>
              <a:rPr dirty="0" sz="8850" spc="-355">
                <a:solidFill>
                  <a:srgbClr val="FFFFFF"/>
                </a:solidFill>
                <a:latin typeface="Play"/>
                <a:cs typeface="Play"/>
              </a:rPr>
              <a:t>і</a:t>
            </a:r>
            <a:r>
              <a:rPr dirty="0" sz="8850" spc="-650">
                <a:solidFill>
                  <a:srgbClr val="FFFFFF"/>
                </a:solidFill>
                <a:latin typeface="Play"/>
                <a:cs typeface="Play"/>
              </a:rPr>
              <a:t>н</a:t>
            </a:r>
            <a:r>
              <a:rPr dirty="0" sz="8850" spc="-2445">
                <a:solidFill>
                  <a:srgbClr val="FFFFFF"/>
                </a:solidFill>
                <a:latin typeface="Play"/>
                <a:cs typeface="Play"/>
              </a:rPr>
              <a:t>ф</a:t>
            </a:r>
            <a:r>
              <a:rPr dirty="0" sz="8850" spc="-869">
                <a:solidFill>
                  <a:srgbClr val="FFFFFF"/>
                </a:solidFill>
                <a:latin typeface="Play"/>
                <a:cs typeface="Play"/>
              </a:rPr>
              <a:t>о</a:t>
            </a:r>
            <a:r>
              <a:rPr dirty="0" sz="8850" spc="-844">
                <a:solidFill>
                  <a:srgbClr val="FFFFFF"/>
                </a:solidFill>
                <a:latin typeface="Play"/>
                <a:cs typeface="Play"/>
              </a:rPr>
              <a:t>р</a:t>
            </a:r>
            <a:r>
              <a:rPr dirty="0" sz="8850" spc="-1065">
                <a:solidFill>
                  <a:srgbClr val="FFFFFF"/>
                </a:solidFill>
                <a:latin typeface="Play"/>
                <a:cs typeface="Play"/>
              </a:rPr>
              <a:t>м</a:t>
            </a:r>
            <a:r>
              <a:rPr dirty="0" sz="8850" spc="-865">
                <a:solidFill>
                  <a:srgbClr val="FFFFFF"/>
                </a:solidFill>
                <a:latin typeface="Play"/>
                <a:cs typeface="Play"/>
              </a:rPr>
              <a:t>а</a:t>
            </a:r>
            <a:r>
              <a:rPr dirty="0" sz="8850" spc="-765">
                <a:solidFill>
                  <a:srgbClr val="FFFFFF"/>
                </a:solidFill>
                <a:latin typeface="Play"/>
                <a:cs typeface="Play"/>
              </a:rPr>
              <a:t>ц</a:t>
            </a:r>
            <a:r>
              <a:rPr dirty="0" sz="8850" spc="-355">
                <a:solidFill>
                  <a:srgbClr val="FFFFFF"/>
                </a:solidFill>
                <a:latin typeface="Play"/>
                <a:cs typeface="Play"/>
              </a:rPr>
              <a:t>і</a:t>
            </a:r>
            <a:r>
              <a:rPr dirty="0" sz="8850" spc="-760">
                <a:solidFill>
                  <a:srgbClr val="FFFFFF"/>
                </a:solidFill>
                <a:latin typeface="Play"/>
                <a:cs typeface="Play"/>
              </a:rPr>
              <a:t>я</a:t>
            </a:r>
            <a:endParaRPr sz="8850">
              <a:latin typeface="Play"/>
              <a:cs typeface="Pla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55723" y="1408896"/>
            <a:ext cx="115379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00" spc="415">
                <a:solidFill>
                  <a:srgbClr val="57FFDB"/>
                </a:solidFill>
                <a:latin typeface="Arial"/>
                <a:cs typeface="Arial"/>
              </a:rPr>
              <a:t>E</a:t>
            </a:r>
            <a:r>
              <a:rPr dirty="0" sz="2100" spc="875">
                <a:solidFill>
                  <a:srgbClr val="57FFDB"/>
                </a:solidFill>
                <a:latin typeface="Arial"/>
                <a:cs typeface="Arial"/>
              </a:rPr>
              <a:t>M</a:t>
            </a:r>
            <a:r>
              <a:rPr dirty="0" sz="2100" spc="560">
                <a:solidFill>
                  <a:srgbClr val="57FFDB"/>
                </a:solidFill>
                <a:latin typeface="Arial"/>
                <a:cs typeface="Arial"/>
              </a:rPr>
              <a:t>A</a:t>
            </a:r>
            <a:r>
              <a:rPr dirty="0" sz="2100" spc="315">
                <a:solidFill>
                  <a:srgbClr val="57FFDB"/>
                </a:solidFill>
                <a:latin typeface="Arial"/>
                <a:cs typeface="Arial"/>
              </a:rPr>
              <a:t>I</a:t>
            </a:r>
            <a:r>
              <a:rPr dirty="0" sz="2100" spc="385">
                <a:solidFill>
                  <a:srgbClr val="57FFDB"/>
                </a:solidFill>
                <a:latin typeface="Arial"/>
                <a:cs typeface="Arial"/>
              </a:rPr>
              <a:t>L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456545">
              <a:lnSpc>
                <a:spcPct val="100000"/>
              </a:lnSpc>
              <a:spcBef>
                <a:spcPts val="100"/>
              </a:spcBef>
            </a:pPr>
            <a:r>
              <a:rPr dirty="0" spc="10">
                <a:hlinkClick r:id="rId2"/>
              </a:rPr>
              <a:t>d</a:t>
            </a:r>
            <a:r>
              <a:rPr dirty="0" sz="2850" spc="10">
                <a:hlinkClick r:id="rId2"/>
              </a:rPr>
              <a:t>.</a:t>
            </a:r>
            <a:r>
              <a:rPr dirty="0" spc="10">
                <a:hlinkClick r:id="rId2"/>
              </a:rPr>
              <a:t>b</a:t>
            </a:r>
            <a:r>
              <a:rPr dirty="0" spc="10">
                <a:latin typeface="Trebuchet MS"/>
                <a:cs typeface="Trebuchet MS"/>
                <a:hlinkClick r:id="rId2"/>
              </a:rPr>
              <a:t>uty</a:t>
            </a:r>
            <a:r>
              <a:rPr dirty="0" spc="10">
                <a:hlinkClick r:id="rId2"/>
              </a:rPr>
              <a:t>ne</a:t>
            </a:r>
            <a:r>
              <a:rPr dirty="0" spc="10">
                <a:latin typeface="Trebuchet MS"/>
                <a:cs typeface="Trebuchet MS"/>
                <a:hlinkClick r:id="rId2"/>
              </a:rPr>
              <a:t>ts</a:t>
            </a:r>
            <a:r>
              <a:rPr dirty="0" sz="2850" spc="10">
                <a:hlinkClick r:id="rId2"/>
              </a:rPr>
              <a:t>@</a:t>
            </a:r>
            <a:r>
              <a:rPr dirty="0" spc="10">
                <a:latin typeface="Trebuchet MS"/>
                <a:cs typeface="Trebuchet MS"/>
                <a:hlinkClick r:id="rId2"/>
              </a:rPr>
              <a:t>u</a:t>
            </a:r>
            <a:r>
              <a:rPr dirty="0" spc="10">
                <a:hlinkClick r:id="rId2"/>
              </a:rPr>
              <a:t>c</a:t>
            </a:r>
            <a:r>
              <a:rPr dirty="0" spc="10">
                <a:latin typeface="Trebuchet MS"/>
                <a:cs typeface="Trebuchet MS"/>
                <a:hlinkClick r:id="rId2"/>
              </a:rPr>
              <a:t>u</a:t>
            </a:r>
            <a:r>
              <a:rPr dirty="0" sz="2850" spc="10">
                <a:hlinkClick r:id="rId2"/>
              </a:rPr>
              <a:t>.</a:t>
            </a:r>
            <a:r>
              <a:rPr dirty="0" spc="10">
                <a:hlinkClick r:id="rId2"/>
              </a:rPr>
              <a:t>ed</a:t>
            </a:r>
            <a:r>
              <a:rPr dirty="0" spc="10">
                <a:latin typeface="Trebuchet MS"/>
                <a:cs typeface="Trebuchet MS"/>
                <a:hlinkClick r:id="rId2"/>
              </a:rPr>
              <a:t>u</a:t>
            </a:r>
            <a:r>
              <a:rPr dirty="0" sz="2850" spc="10">
                <a:hlinkClick r:id="rId2"/>
              </a:rPr>
              <a:t>.</a:t>
            </a:r>
            <a:r>
              <a:rPr dirty="0" spc="10">
                <a:latin typeface="Trebuchet MS"/>
                <a:cs typeface="Trebuchet MS"/>
                <a:hlinkClick r:id="rId2"/>
              </a:rPr>
              <a:t>u</a:t>
            </a:r>
            <a:r>
              <a:rPr dirty="0" spc="10">
                <a:hlinkClick r:id="rId2"/>
              </a:rPr>
              <a:t>a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55723" y="3372318"/>
            <a:ext cx="3258820" cy="1228090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2100" spc="509">
                <a:solidFill>
                  <a:srgbClr val="57FFDB"/>
                </a:solidFill>
                <a:latin typeface="Arial"/>
                <a:cs typeface="Arial"/>
              </a:rPr>
              <a:t>EMAIL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7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k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kha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r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@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ed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a</a:t>
            </a:r>
            <a:endParaRPr sz="2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84893" y="7030757"/>
            <a:ext cx="6803106" cy="3256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455723" y="5525212"/>
            <a:ext cx="5059045" cy="1228090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2100" spc="420">
                <a:solidFill>
                  <a:srgbClr val="57FFDB"/>
                </a:solidFill>
                <a:latin typeface="Arial"/>
                <a:cs typeface="Arial"/>
              </a:rPr>
              <a:t>PUBLIC </a:t>
            </a:r>
            <a:r>
              <a:rPr dirty="0" sz="2100" spc="495">
                <a:solidFill>
                  <a:srgbClr val="57FFDB"/>
                </a:solidFill>
                <a:latin typeface="Arial"/>
                <a:cs typeface="Arial"/>
              </a:rPr>
              <a:t>GITHUB</a:t>
            </a:r>
            <a:r>
              <a:rPr dirty="0" sz="210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2100" spc="520">
                <a:solidFill>
                  <a:srgbClr val="57FFDB"/>
                </a:solidFill>
                <a:latin typeface="Arial"/>
                <a:cs typeface="Arial"/>
              </a:rPr>
              <a:t>LINK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gi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ani</a:t>
            </a:r>
            <a:r>
              <a:rPr dirty="0" sz="2750" spc="3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750" spc="30">
                <a:solidFill>
                  <a:srgbClr val="FFFFFF"/>
                </a:solidFill>
                <a:latin typeface="Arial"/>
                <a:cs typeface="Arial"/>
              </a:rPr>
              <a:t>Lamphone</a:t>
            </a:r>
            <a:endParaRPr sz="2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7782" y="8822666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57FFDB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72261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8</a:t>
            </a:r>
            <a:endParaRPr sz="2650">
              <a:latin typeface="Play"/>
              <a:cs typeface="Play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01200" y="1028699"/>
            <a:ext cx="1771014" cy="6076950"/>
            <a:chOff x="9601200" y="1028699"/>
            <a:chExt cx="1771014" cy="6076950"/>
          </a:xfrm>
        </p:grpSpPr>
        <p:sp>
          <p:nvSpPr>
            <p:cNvPr id="12" name="object 12"/>
            <p:cNvSpPr/>
            <p:nvPr/>
          </p:nvSpPr>
          <p:spPr>
            <a:xfrm>
              <a:off x="9601200" y="1028699"/>
              <a:ext cx="1770938" cy="17709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601200" y="5334487"/>
              <a:ext cx="1770938" cy="17709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01200" y="3189152"/>
              <a:ext cx="1770938" cy="17709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1943861"/>
            <a:ext cx="6372225" cy="3112770"/>
          </a:xfrm>
          <a:prstGeom prst="rect"/>
        </p:spPr>
        <p:txBody>
          <a:bodyPr wrap="square" lIns="0" tIns="298450" rIns="0" bIns="0" rtlCol="0" vert="horz">
            <a:spAutoFit/>
          </a:bodyPr>
          <a:lstStyle/>
          <a:p>
            <a:pPr marL="12700" marR="5080">
              <a:lnSpc>
                <a:spcPts val="11020"/>
              </a:lnSpc>
              <a:spcBef>
                <a:spcPts val="2350"/>
              </a:spcBef>
            </a:pPr>
            <a:r>
              <a:rPr dirty="0" sz="11050" spc="-785">
                <a:latin typeface="Play"/>
                <a:cs typeface="Play"/>
              </a:rPr>
              <a:t>Дякуємо</a:t>
            </a:r>
            <a:r>
              <a:rPr dirty="0" sz="11050" spc="-830">
                <a:latin typeface="Play"/>
                <a:cs typeface="Play"/>
              </a:rPr>
              <a:t> </a:t>
            </a:r>
            <a:r>
              <a:rPr dirty="0" sz="11050" spc="-819">
                <a:latin typeface="Play"/>
                <a:cs typeface="Play"/>
              </a:rPr>
              <a:t>за  </a:t>
            </a:r>
            <a:r>
              <a:rPr dirty="0" sz="11050" spc="-445">
                <a:latin typeface="Play"/>
                <a:cs typeface="Play"/>
              </a:rPr>
              <a:t>Увагу</a:t>
            </a:r>
            <a:r>
              <a:rPr dirty="0" sz="7000" spc="-445">
                <a:latin typeface="LM Sans 12"/>
                <a:cs typeface="LM Sans 12"/>
              </a:rPr>
              <a:t>!</a:t>
            </a:r>
            <a:endParaRPr sz="7000">
              <a:latin typeface="LM Sans 12"/>
              <a:cs typeface="LM Sans 1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56758" y="492"/>
            <a:ext cx="13238611" cy="10296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089643" y="8822666"/>
            <a:ext cx="18561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0">
                <a:solidFill>
                  <a:srgbClr val="57FFDB"/>
                </a:solidFill>
                <a:latin typeface="Play"/>
                <a:cs typeface="Play"/>
              </a:rPr>
              <a:t>ЛАМПОФОН</a:t>
            </a:r>
            <a:endParaRPr sz="2650">
              <a:latin typeface="Play"/>
              <a:cs typeface="Play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21200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902603" y="8822666"/>
            <a:ext cx="3790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50">
                <a:solidFill>
                  <a:srgbClr val="FFFFFF"/>
                </a:solidFill>
                <a:latin typeface="Play"/>
                <a:cs typeface="Play"/>
              </a:rPr>
              <a:t>0</a:t>
            </a:r>
            <a:r>
              <a:rPr dirty="0" sz="2650" spc="-145">
                <a:solidFill>
                  <a:srgbClr val="FFFFFF"/>
                </a:solidFill>
                <a:latin typeface="Play"/>
                <a:cs typeface="Play"/>
              </a:rPr>
              <a:t>9</a:t>
            </a:r>
            <a:endParaRPr sz="2650">
              <a:latin typeface="Play"/>
              <a:cs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Данило Бутинець</dc:creator>
  <cp:keywords>DAETcAsuZOo,BAEKIhrGfno</cp:keywords>
  <dc:title>Lamphone</dc:title>
  <dcterms:created xsi:type="dcterms:W3CDTF">2021-01-17T10:12:43Z</dcterms:created>
  <dcterms:modified xsi:type="dcterms:W3CDTF">2021-01-17T10:12:43Z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2021-01-17T00:00:00Z</vt:filetime>
  </property>
</Properties>
</file>